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6"/>
  </p:notesMasterIdLst>
  <p:handoutMasterIdLst>
    <p:handoutMasterId r:id="rId37"/>
  </p:handoutMasterIdLst>
  <p:sldIdLst>
    <p:sldId id="258" r:id="rId2"/>
    <p:sldId id="294" r:id="rId3"/>
    <p:sldId id="300" r:id="rId4"/>
    <p:sldId id="301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4" r:id="rId20"/>
    <p:sldId id="299" r:id="rId21"/>
    <p:sldId id="282" r:id="rId22"/>
    <p:sldId id="283" r:id="rId23"/>
    <p:sldId id="285" r:id="rId24"/>
    <p:sldId id="286" r:id="rId25"/>
    <p:sldId id="297" r:id="rId26"/>
    <p:sldId id="298" r:id="rId27"/>
    <p:sldId id="287" r:id="rId28"/>
    <p:sldId id="289" r:id="rId29"/>
    <p:sldId id="290" r:id="rId30"/>
    <p:sldId id="291" r:id="rId31"/>
    <p:sldId id="292" r:id="rId32"/>
    <p:sldId id="293" r:id="rId33"/>
    <p:sldId id="295" r:id="rId34"/>
    <p:sldId id="296" r:id="rId3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92" autoAdjust="0"/>
    <p:restoredTop sz="94747" autoAdjust="0"/>
  </p:normalViewPr>
  <p:slideViewPr>
    <p:cSldViewPr>
      <p:cViewPr varScale="1">
        <p:scale>
          <a:sx n="127" d="100"/>
          <a:sy n="127" d="100"/>
        </p:scale>
        <p:origin x="-10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6FEB5BBB-94D6-4D1C-917C-C2A0D321D60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3124994D-F07C-4732-A9D3-EC8C724C794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07C5A9-8678-467E-962C-9FA015E5D339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5400" y="714375"/>
            <a:ext cx="4757738" cy="3568700"/>
          </a:xfrm>
          <a:ln w="12700" cap="flat"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375" y="4522788"/>
            <a:ext cx="5410200" cy="4365625"/>
          </a:xfrm>
          <a:ln/>
        </p:spPr>
        <p:txBody>
          <a:bodyPr lIns="96593" tIns="48297" rIns="96593" bIns="4829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6F89B7-1A3B-4E05-BDB2-DF0C2B5DFC62}" type="slidenum">
              <a:rPr lang="en-US"/>
              <a:pPr/>
              <a:t>10</a:t>
            </a:fld>
            <a:endParaRPr lang="en-US"/>
          </a:p>
        </p:txBody>
      </p:sp>
      <p:sp>
        <p:nvSpPr>
          <p:cNvPr id="46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AD6688-C6C1-48A2-A696-30D4D9E266C7}" type="slidenum">
              <a:rPr lang="en-US"/>
              <a:pPr/>
              <a:t>11</a:t>
            </a:fld>
            <a:endParaRPr lang="en-US"/>
          </a:p>
        </p:txBody>
      </p:sp>
      <p:sp>
        <p:nvSpPr>
          <p:cNvPr id="464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A6493-67A4-42AC-81FA-641363F777E2}" type="slidenum">
              <a:rPr lang="en-US"/>
              <a:pPr/>
              <a:t>12</a:t>
            </a:fld>
            <a:endParaRPr lang="en-US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7C7CAE-683C-46EE-A403-301087D14D0B}" type="slidenum">
              <a:rPr lang="en-US"/>
              <a:pPr/>
              <a:t>13</a:t>
            </a:fld>
            <a:endParaRPr lang="en-US"/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ED2CF7-F4ED-4BE4-A971-BBD624DBDB6D}" type="slidenum">
              <a:rPr lang="en-US"/>
              <a:pPr/>
              <a:t>14</a:t>
            </a:fld>
            <a:endParaRPr lang="en-US"/>
          </a:p>
        </p:txBody>
      </p:sp>
      <p:sp>
        <p:nvSpPr>
          <p:cNvPr id="46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22E734-F8E3-41D2-8C83-F90CB40E43B3}" type="slidenum">
              <a:rPr lang="en-US"/>
              <a:pPr/>
              <a:t>15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49BAE4-7DF7-40B7-A161-5E38D22E5EBE}" type="slidenum">
              <a:rPr lang="en-US"/>
              <a:pPr/>
              <a:t>16</a:t>
            </a:fld>
            <a:endParaRPr lang="en-US"/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448063-1477-4710-8E24-371986677850}" type="slidenum">
              <a:rPr lang="en-US"/>
              <a:pPr/>
              <a:t>17</a:t>
            </a:fld>
            <a:endParaRPr lang="en-US"/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E6EFCC-783B-4972-B14B-CA35B4CB0BC4}" type="slidenum">
              <a:rPr lang="en-US"/>
              <a:pPr/>
              <a:t>18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3C59F0-CABB-4E98-B888-3B933ADBEF01}" type="slidenum">
              <a:rPr lang="en-US"/>
              <a:pPr/>
              <a:t>19</a:t>
            </a:fld>
            <a:endParaRPr lang="en-US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A0FAE3-E9DA-4B10-9CDD-42F6A53F5984}" type="slidenum">
              <a:rPr lang="en-US"/>
              <a:pPr/>
              <a:t>2</a:t>
            </a:fld>
            <a:endParaRPr lang="en-US"/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82585-FAD7-4D6C-9CAA-E2985A0D7728}" type="slidenum">
              <a:rPr lang="en-US"/>
              <a:pPr/>
              <a:t>21</a:t>
            </a:fld>
            <a:endParaRPr lang="en-US"/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8B95EB-627B-4104-A031-96128D63F88F}" type="slidenum">
              <a:rPr lang="en-US"/>
              <a:pPr/>
              <a:t>22</a:t>
            </a:fld>
            <a:endParaRPr lang="en-US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3661A3-AB81-477D-B17B-4E76FE4274D9}" type="slidenum">
              <a:rPr lang="en-US"/>
              <a:pPr/>
              <a:t>23</a:t>
            </a:fld>
            <a:endParaRPr lang="en-US"/>
          </a:p>
        </p:txBody>
      </p:sp>
      <p:sp>
        <p:nvSpPr>
          <p:cNvPr id="47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70068A-0FA4-4D24-ABF2-D81A47AF1082}" type="slidenum">
              <a:rPr lang="en-US"/>
              <a:pPr/>
              <a:t>24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57719-8FD1-46FB-8DCD-5F689842009E}" type="slidenum">
              <a:rPr lang="en-US"/>
              <a:pPr/>
              <a:t>25</a:t>
            </a:fld>
            <a:endParaRPr lang="en-US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51429A-E4D3-4380-A754-423600D8C00C}" type="slidenum">
              <a:rPr lang="en-US"/>
              <a:pPr/>
              <a:t>26</a:t>
            </a:fld>
            <a:endParaRPr lang="en-US"/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93EAF-37F4-4A4B-9992-69E3E72327E2}" type="slidenum">
              <a:rPr lang="en-US"/>
              <a:pPr/>
              <a:t>27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2EC063-C308-4906-BCE0-AB4FEC18E728}" type="slidenum">
              <a:rPr lang="en-US"/>
              <a:pPr/>
              <a:t>28</a:t>
            </a:fld>
            <a:endParaRPr 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56D9F8-C22C-42D2-81AD-B92489084B72}" type="slidenum">
              <a:rPr lang="en-US"/>
              <a:pPr/>
              <a:t>29</a:t>
            </a:fld>
            <a:endParaRPr lang="en-US"/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104BB-481F-411F-860F-FB423CCB95D8}" type="slidenum">
              <a:rPr lang="en-US"/>
              <a:pPr/>
              <a:t>30</a:t>
            </a:fld>
            <a:endParaRPr lang="en-US"/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720A49-9D11-4750-86FC-11E9BE0D2902}" type="slidenum">
              <a:rPr lang="en-US"/>
              <a:pPr/>
              <a:t>3</a:t>
            </a:fld>
            <a:endParaRPr lang="en-US"/>
          </a:p>
        </p:txBody>
      </p:sp>
      <p:sp>
        <p:nvSpPr>
          <p:cNvPr id="451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BA6E3F-16AE-4222-97C1-73B21EED17CE}" type="slidenum">
              <a:rPr lang="en-US"/>
              <a:pPr/>
              <a:t>31</a:t>
            </a:fld>
            <a:endParaRPr lang="en-US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F225BB-90BE-4387-8E67-5E3F27BE8EAC}" type="slidenum">
              <a:rPr lang="en-US"/>
              <a:pPr/>
              <a:t>32</a:t>
            </a:fld>
            <a:endParaRPr lang="en-US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58318-C666-407A-824A-77A9F9428CE8}" type="slidenum">
              <a:rPr lang="en-US"/>
              <a:pPr/>
              <a:t>33</a:t>
            </a:fld>
            <a:endParaRPr lang="en-US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14D498-86FF-40C2-9593-17B2B76F6BEC}" type="slidenum">
              <a:rPr lang="en-US"/>
              <a:pPr/>
              <a:t>34</a:t>
            </a:fld>
            <a:endParaRPr lang="en-US"/>
          </a:p>
        </p:txBody>
      </p:sp>
      <p:sp>
        <p:nvSpPr>
          <p:cNvPr id="49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94875-EC9A-4C9E-8A8D-9A5F7034C15C}" type="slidenum">
              <a:rPr lang="en-US"/>
              <a:pPr/>
              <a:t>4</a:t>
            </a:fld>
            <a:endParaRPr lang="en-US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59F187-DDE8-403E-82A3-F9770659D480}" type="slidenum">
              <a:rPr lang="en-US"/>
              <a:pPr/>
              <a:t>5</a:t>
            </a:fld>
            <a:endParaRPr lang="en-US"/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C06E6-4C4E-409F-9CCB-B0107CE808BA}" type="slidenum">
              <a:rPr lang="en-US"/>
              <a:pPr/>
              <a:t>6</a:t>
            </a:fld>
            <a:endParaRPr lang="en-US"/>
          </a:p>
        </p:txBody>
      </p:sp>
      <p:sp>
        <p:nvSpPr>
          <p:cNvPr id="45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455C75-0D1C-4C6E-BFFB-FB2A869644B7}" type="slidenum">
              <a:rPr lang="en-US"/>
              <a:pPr/>
              <a:t>7</a:t>
            </a:fld>
            <a:endParaRPr lang="en-US"/>
          </a:p>
        </p:txBody>
      </p:sp>
      <p:sp>
        <p:nvSpPr>
          <p:cNvPr id="460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F45A3-30BC-49D8-B84E-FC8956335301}" type="slidenum">
              <a:rPr lang="en-US"/>
              <a:pPr/>
              <a:t>8</a:t>
            </a:fld>
            <a:endParaRPr 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B91878-D0A1-43BD-B751-A1DCE185DE53}" type="slidenum">
              <a:rPr lang="en-US"/>
              <a:pPr/>
              <a:t>9</a:t>
            </a:fld>
            <a:endParaRPr lang="en-US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r>
              <a:rPr lang="en-US"/>
              <a:t>Union College</a:t>
            </a:r>
          </a:p>
          <a:p>
            <a:r>
              <a:rPr lang="en-US"/>
              <a:t>Mechanical Engineering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8D5E6B2-B427-40ED-96DD-AEE2FCE8259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50887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D61721C-E325-429B-B77F-62F5AA8243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8A706A1-7B10-42CC-8398-19DFB23AC7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26DC8EB-CDE4-4A4C-9D80-6DB01CF239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231F8E-0053-4786-AECC-275A9B55B1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931F2D4-8256-4E44-A140-D2876512E8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49F0F6-10FE-435A-B14A-5E0C1514E4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7A7CE01-85A5-4890-9496-D9B42559A94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114D933-98ED-40B9-888B-C03DE02DEB8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8E6BA2-AE48-489C-BF53-E218E56FF5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E96393-E627-4AF0-8A38-A46FE7FA660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n-US" sz="800"/>
              <a:t>Union College</a:t>
            </a:r>
          </a:p>
          <a:p>
            <a:pPr eaLnBrk="1" hangingPunct="1"/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/>
              <a:t>MER311: Advanced Strength of Materials</a:t>
            </a:r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fld id="{AE72B3F0-1CAE-43CA-B5D4-69365E73C0B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1.jpeg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8A2B75-BD44-4C24-8F4A-CCC6FC0EDA04}" type="slidenum">
              <a:rPr lang="en-US"/>
              <a:pPr/>
              <a:t>1</a:t>
            </a:fld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MER301: </a:t>
            </a:r>
            <a:r>
              <a:rPr lang="en-US" dirty="0"/>
              <a:t>Advanced Strength of Materials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Superposition and Beam Bending Tables</a:t>
            </a:r>
          </a:p>
          <a:p>
            <a:r>
              <a:rPr lang="en-US" dirty="0"/>
              <a:t>Moment Area Methods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C19F85-4677-4FD8-984D-8F85414705B6}" type="slidenum">
              <a:rPr lang="en-US"/>
              <a:pPr/>
              <a:t>10</a:t>
            </a:fld>
            <a:endParaRPr lang="en-US"/>
          </a:p>
        </p:txBody>
      </p:sp>
      <p:sp>
        <p:nvSpPr>
          <p:cNvPr id="4188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supports with </a:t>
            </a:r>
            <a:br>
              <a:rPr lang="en-US" sz="3400"/>
            </a:br>
            <a:r>
              <a:rPr lang="en-US" sz="3400"/>
              <a:t>Uniform Load</a:t>
            </a:r>
          </a:p>
        </p:txBody>
      </p:sp>
      <p:pic>
        <p:nvPicPr>
          <p:cNvPr id="418821" name="Picture 5" descr="L08F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7848600" cy="4165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6E1C0D-2E8E-4AFA-A07F-A44082FAD60B}" type="slidenum">
              <a:rPr lang="en-US"/>
              <a:pPr/>
              <a:t>11</a:t>
            </a:fld>
            <a:endParaRPr lang="en-US"/>
          </a:p>
        </p:txBody>
      </p:sp>
      <p:sp>
        <p:nvSpPr>
          <p:cNvPr id="4208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Supports with</a:t>
            </a:r>
            <a:br>
              <a:rPr lang="en-US" sz="3400"/>
            </a:br>
            <a:r>
              <a:rPr lang="en-US" sz="3400"/>
              <a:t>Moment Load</a:t>
            </a:r>
          </a:p>
        </p:txBody>
      </p:sp>
      <p:pic>
        <p:nvPicPr>
          <p:cNvPr id="420869" name="Picture 5" descr="L08F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828800"/>
            <a:ext cx="7848600" cy="4248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9AE9F8A-EF36-49DB-84CE-3F2EE598CA54}" type="slidenum">
              <a:rPr lang="en-US"/>
              <a:pPr/>
              <a:t>12</a:t>
            </a:fld>
            <a:endParaRPr lang="en-US"/>
          </a:p>
        </p:txBody>
      </p:sp>
      <p:sp>
        <p:nvSpPr>
          <p:cNvPr id="422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Supports with </a:t>
            </a:r>
            <a:br>
              <a:rPr lang="en-US" sz="3400"/>
            </a:br>
            <a:r>
              <a:rPr lang="en-US" sz="3400"/>
              <a:t>Overhanging Load</a:t>
            </a:r>
          </a:p>
        </p:txBody>
      </p:sp>
      <p:pic>
        <p:nvPicPr>
          <p:cNvPr id="422917" name="Picture 5" descr="L08F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828800"/>
            <a:ext cx="7315200" cy="42592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F5F3C6-4922-47D5-87EB-9C6FC0A2B58A}" type="slidenum">
              <a:rPr lang="en-US"/>
              <a:pPr/>
              <a:t>13</a:t>
            </a:fld>
            <a:endParaRPr lang="en-US"/>
          </a:p>
        </p:txBody>
      </p:sp>
      <p:sp>
        <p:nvSpPr>
          <p:cNvPr id="424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Cantilever with</a:t>
            </a:r>
            <a:br>
              <a:rPr lang="en-US" sz="3400"/>
            </a:br>
            <a:r>
              <a:rPr lang="en-US" sz="3400"/>
              <a:t>Partial Distributed Load</a:t>
            </a:r>
          </a:p>
        </p:txBody>
      </p:sp>
      <p:pic>
        <p:nvPicPr>
          <p:cNvPr id="424965" name="Picture 5" descr="L08F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52600"/>
            <a:ext cx="7543800" cy="4392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890543-9C03-472F-879A-5576973CBE19}" type="slidenum">
              <a:rPr lang="en-US"/>
              <a:pPr/>
              <a:t>14</a:t>
            </a:fld>
            <a:endParaRPr lang="en-US"/>
          </a:p>
        </p:txBody>
      </p:sp>
      <p:sp>
        <p:nvSpPr>
          <p:cNvPr id="4270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Supports with</a:t>
            </a:r>
            <a:br>
              <a:rPr lang="en-US" sz="3400"/>
            </a:br>
            <a:r>
              <a:rPr lang="en-US" sz="3400"/>
              <a:t>Partial Distributed Load</a:t>
            </a:r>
          </a:p>
        </p:txBody>
      </p:sp>
      <p:pic>
        <p:nvPicPr>
          <p:cNvPr id="427013" name="Picture 5" descr="L08F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752600"/>
            <a:ext cx="6629400" cy="4330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8F8F3B-157E-415E-BF41-8E6C647BD722}" type="slidenum">
              <a:rPr lang="en-US"/>
              <a:pPr/>
              <a:t>15</a:t>
            </a:fld>
            <a:endParaRPr lang="en-US"/>
          </a:p>
        </p:txBody>
      </p:sp>
      <p:sp>
        <p:nvSpPr>
          <p:cNvPr id="4290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One End Fixed and One Simple Support with Intermediate Load</a:t>
            </a:r>
          </a:p>
        </p:txBody>
      </p:sp>
      <p:pic>
        <p:nvPicPr>
          <p:cNvPr id="429061" name="Picture 5" descr="L08F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752600"/>
            <a:ext cx="6705600" cy="4381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417983-C16F-4238-92F7-8D40EEB679B9}" type="slidenum">
              <a:rPr lang="en-US"/>
              <a:pPr/>
              <a:t>16</a:t>
            </a:fld>
            <a:endParaRPr lang="en-US"/>
          </a:p>
        </p:txBody>
      </p:sp>
      <p:sp>
        <p:nvSpPr>
          <p:cNvPr id="4311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One end Fixed and One Simple Support with Uniform Load</a:t>
            </a:r>
          </a:p>
        </p:txBody>
      </p:sp>
      <p:pic>
        <p:nvPicPr>
          <p:cNvPr id="431109" name="Picture 5" descr="L08F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52600"/>
            <a:ext cx="7620000" cy="4308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1EA313-498D-45D2-8E40-A722ACEDEE5C}" type="slidenum">
              <a:rPr lang="en-US"/>
              <a:pPr/>
              <a:t>17</a:t>
            </a:fld>
            <a:endParaRPr lang="en-US"/>
          </a:p>
        </p:txBody>
      </p:sp>
      <p:sp>
        <p:nvSpPr>
          <p:cNvPr id="433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Fixed Supports with</a:t>
            </a:r>
            <a:br>
              <a:rPr lang="en-US" sz="3400"/>
            </a:br>
            <a:r>
              <a:rPr lang="en-US" sz="3400"/>
              <a:t>Intermediate Load</a:t>
            </a:r>
          </a:p>
        </p:txBody>
      </p:sp>
      <p:pic>
        <p:nvPicPr>
          <p:cNvPr id="433157" name="Picture 5" descr="L08F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52600"/>
            <a:ext cx="5638800" cy="43418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9A26CB-195B-4B9E-AFC9-7DA338184405}" type="slidenum">
              <a:rPr lang="en-US"/>
              <a:pPr/>
              <a:t>18</a:t>
            </a:fld>
            <a:endParaRPr lang="en-US"/>
          </a:p>
        </p:txBody>
      </p:sp>
      <p:sp>
        <p:nvSpPr>
          <p:cNvPr id="4352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Fixed Supports with</a:t>
            </a:r>
            <a:br>
              <a:rPr lang="en-US" sz="3400"/>
            </a:br>
            <a:r>
              <a:rPr lang="en-US" sz="3400"/>
              <a:t>Uniform Load</a:t>
            </a:r>
          </a:p>
        </p:txBody>
      </p:sp>
      <p:pic>
        <p:nvPicPr>
          <p:cNvPr id="435205" name="Picture 5" descr="L08F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752600"/>
            <a:ext cx="7924800" cy="4144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A11E8-555C-4510-B16B-F91A1A97EB31}" type="slidenum">
              <a:rPr lang="en-US"/>
              <a:pPr/>
              <a:t>19</a:t>
            </a:fld>
            <a:endParaRPr lang="en-US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Moment Area Method</a:t>
            </a:r>
            <a:br>
              <a:rPr lang="en-US" sz="3400"/>
            </a:br>
            <a:r>
              <a:rPr lang="en-US" sz="3400"/>
              <a:t>Theorem I</a:t>
            </a:r>
          </a:p>
        </p:txBody>
      </p:sp>
      <p:graphicFrame>
        <p:nvGraphicFramePr>
          <p:cNvPr id="440324" name="Object 4"/>
          <p:cNvGraphicFramePr>
            <a:graphicFrameLocks noChangeAspect="1"/>
          </p:cNvGraphicFramePr>
          <p:nvPr/>
        </p:nvGraphicFramePr>
        <p:xfrm>
          <a:off x="1676400" y="1752600"/>
          <a:ext cx="5257800" cy="3025775"/>
        </p:xfrm>
        <a:graphic>
          <a:graphicData uri="http://schemas.openxmlformats.org/presentationml/2006/ole">
            <p:oleObj spid="_x0000_s440324" name="Equation" r:id="rId4" imgW="2184120" imgH="1257120" progId="Equation.3">
              <p:embed/>
            </p:oleObj>
          </a:graphicData>
        </a:graphic>
      </p:graphicFrame>
      <p:sp>
        <p:nvSpPr>
          <p:cNvPr id="440325" name="Text Box 5"/>
          <p:cNvSpPr txBox="1">
            <a:spLocks noChangeArrowheads="1"/>
          </p:cNvSpPr>
          <p:nvPr/>
        </p:nvSpPr>
        <p:spPr bwMode="auto">
          <a:xfrm>
            <a:off x="914400" y="5486400"/>
            <a:ext cx="58070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This area is equal to the change in angle between two adjoining tangents</a:t>
            </a:r>
          </a:p>
        </p:txBody>
      </p:sp>
      <p:sp>
        <p:nvSpPr>
          <p:cNvPr id="440326" name="Line 6"/>
          <p:cNvSpPr>
            <a:spLocks noChangeShapeType="1"/>
          </p:cNvSpPr>
          <p:nvPr/>
        </p:nvSpPr>
        <p:spPr bwMode="auto">
          <a:xfrm flipV="1">
            <a:off x="3352800" y="4800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DFB512-B398-4499-B920-466CC61C3827}" type="slidenum">
              <a:rPr lang="en-US"/>
              <a:pPr/>
              <a:t>2</a:t>
            </a:fld>
            <a:endParaRPr lang="en-US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Superposition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600200" y="2590800"/>
            <a:ext cx="5867400" cy="228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 bwMode="auto">
          <a:xfrm>
            <a:off x="7315200" y="2829232"/>
            <a:ext cx="152400" cy="1524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 bwMode="auto">
          <a:xfrm>
            <a:off x="3657600" y="2826776"/>
            <a:ext cx="152400" cy="1524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 bwMode="auto">
          <a:xfrm>
            <a:off x="5562600" y="2829232"/>
            <a:ext cx="152400" cy="1524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" name="Isosceles Triangle 10"/>
          <p:cNvSpPr/>
          <p:nvPr/>
        </p:nvSpPr>
        <p:spPr bwMode="auto">
          <a:xfrm>
            <a:off x="1467464" y="2713704"/>
            <a:ext cx="265472" cy="25809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 bwMode="auto">
          <a:xfrm>
            <a:off x="1571688" y="2701416"/>
            <a:ext cx="45720" cy="45720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295400" y="2971800"/>
            <a:ext cx="609600" cy="4571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429000" y="2989008"/>
            <a:ext cx="609600" cy="4571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343832" y="2991464"/>
            <a:ext cx="609600" cy="4571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086600" y="2981632"/>
            <a:ext cx="609600" cy="4571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rot="5400000">
            <a:off x="2400300" y="2297060"/>
            <a:ext cx="5334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rot="5400000">
            <a:off x="4458494" y="2323306"/>
            <a:ext cx="5334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rot="5400000">
            <a:off x="6211094" y="2323306"/>
            <a:ext cx="5334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600108" y="25908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352800" y="25908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334000" y="25908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7162800" y="25908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600200" y="4659017"/>
            <a:ext cx="5867400" cy="228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 bwMode="auto">
          <a:xfrm>
            <a:off x="1571688" y="4769633"/>
            <a:ext cx="45720" cy="45720"/>
          </a:xfrm>
          <a:prstGeom prst="ellipse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 rot="5400000">
            <a:off x="2400300" y="4365277"/>
            <a:ext cx="5334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rot="5400000">
            <a:off x="4458494" y="4391523"/>
            <a:ext cx="5334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rot="5400000">
            <a:off x="6211094" y="4391523"/>
            <a:ext cx="5334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600108" y="4659017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3352800" y="4659017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5334000" y="4659017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7162800" y="4659017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2120900" y="1981200"/>
          <a:ext cx="495300" cy="381000"/>
        </p:xfrm>
        <a:graphic>
          <a:graphicData uri="http://schemas.openxmlformats.org/presentationml/2006/ole">
            <p:oleObj spid="_x0000_s471041" name="Equation" r:id="rId4" imgW="330120" imgH="253800" progId="Equation.DSMT4">
              <p:embed/>
            </p:oleObj>
          </a:graphicData>
        </a:graphic>
      </p:graphicFrame>
      <p:graphicFrame>
        <p:nvGraphicFramePr>
          <p:cNvPr id="471042" name="Object 2"/>
          <p:cNvGraphicFramePr>
            <a:graphicFrameLocks noChangeAspect="1"/>
          </p:cNvGraphicFramePr>
          <p:nvPr/>
        </p:nvGraphicFramePr>
        <p:xfrm>
          <a:off x="4105275" y="1981200"/>
          <a:ext cx="514350" cy="381000"/>
        </p:xfrm>
        <a:graphic>
          <a:graphicData uri="http://schemas.openxmlformats.org/presentationml/2006/ole">
            <p:oleObj spid="_x0000_s471042" name="Equation" r:id="rId5" imgW="342720" imgH="253800" progId="Equation.DSMT4">
              <p:embed/>
            </p:oleObj>
          </a:graphicData>
        </a:graphic>
      </p:graphicFrame>
      <p:graphicFrame>
        <p:nvGraphicFramePr>
          <p:cNvPr id="471043" name="Object 3"/>
          <p:cNvGraphicFramePr>
            <a:graphicFrameLocks noChangeAspect="1"/>
          </p:cNvGraphicFramePr>
          <p:nvPr/>
        </p:nvGraphicFramePr>
        <p:xfrm>
          <a:off x="5857875" y="1981200"/>
          <a:ext cx="514350" cy="381000"/>
        </p:xfrm>
        <a:graphic>
          <a:graphicData uri="http://schemas.openxmlformats.org/presentationml/2006/ole">
            <p:oleObj spid="_x0000_s471043" name="Equation" r:id="rId6" imgW="342720" imgH="253800" progId="Equation.DSMT4">
              <p:embed/>
            </p:oleObj>
          </a:graphicData>
        </a:graphic>
      </p:graphicFrame>
      <p:cxnSp>
        <p:nvCxnSpPr>
          <p:cNvPr id="49" name="Straight Arrow Connector 48"/>
          <p:cNvCxnSpPr/>
          <p:nvPr/>
        </p:nvCxnSpPr>
        <p:spPr bwMode="auto">
          <a:xfrm rot="5400000" flipH="1" flipV="1">
            <a:off x="1371600" y="5181600"/>
            <a:ext cx="4572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5400000" flipH="1" flipV="1">
            <a:off x="3505994" y="5104606"/>
            <a:ext cx="4572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rot="5400000" flipH="1" flipV="1">
            <a:off x="5563394" y="5104606"/>
            <a:ext cx="4572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rot="5400000" flipH="1" flipV="1">
            <a:off x="7163594" y="5104606"/>
            <a:ext cx="4572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54" name="Straight Arrow Connector 53"/>
          <p:cNvCxnSpPr>
            <a:stCxn id="32" idx="2"/>
          </p:cNvCxnSpPr>
          <p:nvPr/>
        </p:nvCxnSpPr>
        <p:spPr bwMode="auto">
          <a:xfrm rot="10800000" flipV="1">
            <a:off x="990600" y="4792492"/>
            <a:ext cx="581088" cy="810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graphicFrame>
        <p:nvGraphicFramePr>
          <p:cNvPr id="471044" name="Object 4"/>
          <p:cNvGraphicFramePr>
            <a:graphicFrameLocks noChangeAspect="1"/>
          </p:cNvGraphicFramePr>
          <p:nvPr/>
        </p:nvGraphicFramePr>
        <p:xfrm>
          <a:off x="2133600" y="3962400"/>
          <a:ext cx="495300" cy="381000"/>
        </p:xfrm>
        <a:graphic>
          <a:graphicData uri="http://schemas.openxmlformats.org/presentationml/2006/ole">
            <p:oleObj spid="_x0000_s471044" name="Equation" r:id="rId7" imgW="330120" imgH="253800" progId="Equation.DSMT4">
              <p:embed/>
            </p:oleObj>
          </a:graphicData>
        </a:graphic>
      </p:graphicFrame>
      <p:graphicFrame>
        <p:nvGraphicFramePr>
          <p:cNvPr id="471045" name="Object 5"/>
          <p:cNvGraphicFramePr>
            <a:graphicFrameLocks noChangeAspect="1"/>
          </p:cNvGraphicFramePr>
          <p:nvPr/>
        </p:nvGraphicFramePr>
        <p:xfrm>
          <a:off x="4117975" y="3962400"/>
          <a:ext cx="514350" cy="381000"/>
        </p:xfrm>
        <a:graphic>
          <a:graphicData uri="http://schemas.openxmlformats.org/presentationml/2006/ole">
            <p:oleObj spid="_x0000_s471045" name="Equation" r:id="rId8" imgW="342720" imgH="253800" progId="Equation.DSMT4">
              <p:embed/>
            </p:oleObj>
          </a:graphicData>
        </a:graphic>
      </p:graphicFrame>
      <p:graphicFrame>
        <p:nvGraphicFramePr>
          <p:cNvPr id="471046" name="Object 6"/>
          <p:cNvGraphicFramePr>
            <a:graphicFrameLocks noChangeAspect="1"/>
          </p:cNvGraphicFramePr>
          <p:nvPr/>
        </p:nvGraphicFramePr>
        <p:xfrm>
          <a:off x="5870575" y="3962400"/>
          <a:ext cx="514350" cy="381000"/>
        </p:xfrm>
        <a:graphic>
          <a:graphicData uri="http://schemas.openxmlformats.org/presentationml/2006/ole">
            <p:oleObj spid="_x0000_s471046" name="Equation" r:id="rId9" imgW="342720" imgH="253800" progId="Equation.DSMT4">
              <p:embed/>
            </p:oleObj>
          </a:graphicData>
        </a:graphic>
      </p:graphicFrame>
      <p:graphicFrame>
        <p:nvGraphicFramePr>
          <p:cNvPr id="471047" name="Object 7"/>
          <p:cNvGraphicFramePr>
            <a:graphicFrameLocks noChangeAspect="1"/>
          </p:cNvGraphicFramePr>
          <p:nvPr/>
        </p:nvGraphicFramePr>
        <p:xfrm>
          <a:off x="952500" y="4333875"/>
          <a:ext cx="571500" cy="400050"/>
        </p:xfrm>
        <a:graphic>
          <a:graphicData uri="http://schemas.openxmlformats.org/presentationml/2006/ole">
            <p:oleObj spid="_x0000_s471047" name="Equation" r:id="rId10" imgW="380880" imgH="266400" progId="Equation.DSMT4">
              <p:embed/>
            </p:oleObj>
          </a:graphicData>
        </a:graphic>
      </p:graphicFrame>
      <p:graphicFrame>
        <p:nvGraphicFramePr>
          <p:cNvPr id="471048" name="Object 8"/>
          <p:cNvGraphicFramePr>
            <a:graphicFrameLocks noChangeAspect="1"/>
          </p:cNvGraphicFramePr>
          <p:nvPr/>
        </p:nvGraphicFramePr>
        <p:xfrm>
          <a:off x="1647825" y="5029200"/>
          <a:ext cx="552450" cy="381000"/>
        </p:xfrm>
        <a:graphic>
          <a:graphicData uri="http://schemas.openxmlformats.org/presentationml/2006/ole">
            <p:oleObj spid="_x0000_s471048" name="Equation" r:id="rId11" imgW="368280" imgH="253800" progId="Equation.DSMT4">
              <p:embed/>
            </p:oleObj>
          </a:graphicData>
        </a:graphic>
      </p:graphicFrame>
      <p:graphicFrame>
        <p:nvGraphicFramePr>
          <p:cNvPr id="471049" name="Object 9"/>
          <p:cNvGraphicFramePr>
            <a:graphicFrameLocks noChangeAspect="1"/>
          </p:cNvGraphicFramePr>
          <p:nvPr/>
        </p:nvGraphicFramePr>
        <p:xfrm>
          <a:off x="3095625" y="5029200"/>
          <a:ext cx="552450" cy="381000"/>
        </p:xfrm>
        <a:graphic>
          <a:graphicData uri="http://schemas.openxmlformats.org/presentationml/2006/ole">
            <p:oleObj spid="_x0000_s471049" name="Equation" r:id="rId12" imgW="368280" imgH="253800" progId="Equation.DSMT4">
              <p:embed/>
            </p:oleObj>
          </a:graphicData>
        </a:graphic>
      </p:graphicFrame>
      <p:graphicFrame>
        <p:nvGraphicFramePr>
          <p:cNvPr id="471050" name="Object 10"/>
          <p:cNvGraphicFramePr>
            <a:graphicFrameLocks noChangeAspect="1"/>
          </p:cNvGraphicFramePr>
          <p:nvPr/>
        </p:nvGraphicFramePr>
        <p:xfrm>
          <a:off x="5229225" y="5029200"/>
          <a:ext cx="552450" cy="381000"/>
        </p:xfrm>
        <a:graphic>
          <a:graphicData uri="http://schemas.openxmlformats.org/presentationml/2006/ole">
            <p:oleObj spid="_x0000_s471050" name="Equation" r:id="rId13" imgW="368280" imgH="253800" progId="Equation.DSMT4">
              <p:embed/>
            </p:oleObj>
          </a:graphicData>
        </a:graphic>
      </p:graphicFrame>
      <p:graphicFrame>
        <p:nvGraphicFramePr>
          <p:cNvPr id="471051" name="Object 11"/>
          <p:cNvGraphicFramePr>
            <a:graphicFrameLocks noChangeAspect="1"/>
          </p:cNvGraphicFramePr>
          <p:nvPr/>
        </p:nvGraphicFramePr>
        <p:xfrm>
          <a:off x="6705600" y="5029200"/>
          <a:ext cx="609600" cy="381000"/>
        </p:xfrm>
        <a:graphic>
          <a:graphicData uri="http://schemas.openxmlformats.org/presentationml/2006/ole">
            <p:oleObj spid="_x0000_s471051" name="Equation" r:id="rId14" imgW="380880" imgH="2538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MER311: Advanced Strength of Materials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A7CE01-85A5-4890-9496-D9B42559A94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362200" y="3733800"/>
            <a:ext cx="4572000" cy="1524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78505" y="3200400"/>
            <a:ext cx="76200" cy="1143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858000" y="38862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rot="5400000">
            <a:off x="4153694" y="3237706"/>
            <a:ext cx="9906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>
            <a:off x="2171700" y="2857500"/>
            <a:ext cx="381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rot="5400000">
            <a:off x="6477000" y="3124200"/>
            <a:ext cx="914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3810000" y="2819400"/>
            <a:ext cx="838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6096000" y="2819400"/>
            <a:ext cx="838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362200" y="2819400"/>
            <a:ext cx="838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4648200" y="2819400"/>
            <a:ext cx="838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 w="med" len="lg"/>
          </a:ln>
          <a:effectLst/>
        </p:spPr>
      </p:cxn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3352800" y="2590800"/>
          <a:ext cx="177800" cy="406400"/>
        </p:xfrm>
        <a:graphic>
          <a:graphicData uri="http://schemas.openxmlformats.org/presentationml/2006/ole">
            <p:oleObj spid="_x0000_s522242" name="Equation" r:id="rId3" imgW="177480" imgH="406080" progId="Equation.DSMT4">
              <p:embed/>
            </p:oleObj>
          </a:graphicData>
        </a:graphic>
      </p:graphicFrame>
      <p:graphicFrame>
        <p:nvGraphicFramePr>
          <p:cNvPr id="522243" name="Object 3"/>
          <p:cNvGraphicFramePr>
            <a:graphicFrameLocks noChangeAspect="1"/>
          </p:cNvGraphicFramePr>
          <p:nvPr/>
        </p:nvGraphicFramePr>
        <p:xfrm>
          <a:off x="5638800" y="2590800"/>
          <a:ext cx="177800" cy="406400"/>
        </p:xfrm>
        <a:graphic>
          <a:graphicData uri="http://schemas.openxmlformats.org/presentationml/2006/ole">
            <p:oleObj spid="_x0000_s522243" name="Equation" r:id="rId4" imgW="177480" imgH="406080" progId="Equation.DSMT4">
              <p:embed/>
            </p:oleObj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4419600" y="2362200"/>
          <a:ext cx="304800" cy="304800"/>
        </p:xfrm>
        <a:graphic>
          <a:graphicData uri="http://schemas.openxmlformats.org/presentationml/2006/ole">
            <p:oleObj spid="_x0000_s522244" name="Equation" r:id="rId5" imgW="164880" imgH="164880" progId="Equation.DSMT4">
              <p:embed/>
            </p:oleObj>
          </a:graphicData>
        </a:graphic>
      </p:graphicFrame>
      <p:sp>
        <p:nvSpPr>
          <p:cNvPr id="23" name="Rectangle 22"/>
          <p:cNvSpPr/>
          <p:nvPr/>
        </p:nvSpPr>
        <p:spPr bwMode="auto">
          <a:xfrm>
            <a:off x="6599420" y="4048595"/>
            <a:ext cx="685800" cy="45719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840C87-7C32-4148-99A3-0DBD0B1580BD}" type="slidenum">
              <a:rPr lang="en-US"/>
              <a:pPr/>
              <a:t>21</a:t>
            </a:fld>
            <a:endParaRPr lang="en-US"/>
          </a:p>
        </p:txBody>
      </p:sp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Moment Area Method</a:t>
            </a:r>
            <a:br>
              <a:rPr lang="en-US" sz="3400"/>
            </a:br>
            <a:r>
              <a:rPr lang="en-US" sz="3400"/>
              <a:t>Theorem I</a:t>
            </a:r>
          </a:p>
        </p:txBody>
      </p:sp>
      <p:graphicFrame>
        <p:nvGraphicFramePr>
          <p:cNvPr id="437252" name="Object 4"/>
          <p:cNvGraphicFramePr>
            <a:graphicFrameLocks noChangeAspect="1"/>
          </p:cNvGraphicFramePr>
          <p:nvPr/>
        </p:nvGraphicFramePr>
        <p:xfrm>
          <a:off x="304800" y="4419600"/>
          <a:ext cx="4572000" cy="1370013"/>
        </p:xfrm>
        <a:graphic>
          <a:graphicData uri="http://schemas.openxmlformats.org/presentationml/2006/ole">
            <p:oleObj spid="_x0000_s437252" name="Equation" r:id="rId4" imgW="2120760" imgH="634680" progId="Equation.3">
              <p:embed/>
            </p:oleObj>
          </a:graphicData>
        </a:graphic>
      </p:graphicFrame>
      <p:sp>
        <p:nvSpPr>
          <p:cNvPr id="437253" name="Text Box 5"/>
          <p:cNvSpPr txBox="1">
            <a:spLocks noChangeArrowheads="1"/>
          </p:cNvSpPr>
          <p:nvPr/>
        </p:nvSpPr>
        <p:spPr bwMode="auto">
          <a:xfrm>
            <a:off x="228600" y="2057400"/>
            <a:ext cx="5029200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The angle between the tangents at any two points on the elastic curve equals the area under the M/EI diagram between these points</a:t>
            </a:r>
          </a:p>
          <a:p>
            <a:pPr>
              <a:spcBef>
                <a:spcPct val="50000"/>
              </a:spcBef>
            </a:pPr>
            <a:endParaRPr lang="en-US" sz="2400"/>
          </a:p>
        </p:txBody>
      </p:sp>
      <p:pic>
        <p:nvPicPr>
          <p:cNvPr id="437255" name="Picture 7" descr="L08F0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1992313"/>
            <a:ext cx="4010025" cy="37988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3CEC05-48D3-411B-B3C2-D2FEDF527EB0}" type="slidenum">
              <a:rPr lang="en-US"/>
              <a:pPr/>
              <a:t>22</a:t>
            </a:fld>
            <a:endParaRPr lang="en-US"/>
          </a:p>
        </p:txBody>
      </p:sp>
      <p:sp>
        <p:nvSpPr>
          <p:cNvPr id="438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Graphical Illustration</a:t>
            </a:r>
          </a:p>
        </p:txBody>
      </p:sp>
      <p:pic>
        <p:nvPicPr>
          <p:cNvPr id="438277" name="Picture 5" descr="L08F02"/>
          <p:cNvPicPr>
            <a:picLocks noChangeAspect="1" noChangeArrowheads="1"/>
          </p:cNvPicPr>
          <p:nvPr/>
        </p:nvPicPr>
        <p:blipFill>
          <a:blip r:embed="rId3" cstate="print">
            <a:lum contrast="19000"/>
          </a:blip>
          <a:srcRect/>
          <a:stretch>
            <a:fillRect/>
          </a:stretch>
        </p:blipFill>
        <p:spPr bwMode="auto">
          <a:xfrm>
            <a:off x="1905000" y="1752600"/>
            <a:ext cx="5105400" cy="4400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83B960-EDFA-4C00-BBAF-5592AD433A19}" type="slidenum">
              <a:rPr lang="en-US"/>
              <a:pPr/>
              <a:t>23</a:t>
            </a:fld>
            <a:endParaRPr lang="en-US"/>
          </a:p>
        </p:txBody>
      </p:sp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Moment Area Method</a:t>
            </a:r>
            <a:br>
              <a:rPr lang="en-US" sz="3400"/>
            </a:br>
            <a:r>
              <a:rPr lang="en-US" sz="3400"/>
              <a:t>Theorem II</a:t>
            </a:r>
          </a:p>
        </p:txBody>
      </p:sp>
      <p:graphicFrame>
        <p:nvGraphicFramePr>
          <p:cNvPr id="442372" name="Object 4"/>
          <p:cNvGraphicFramePr>
            <a:graphicFrameLocks noChangeAspect="1"/>
          </p:cNvGraphicFramePr>
          <p:nvPr/>
        </p:nvGraphicFramePr>
        <p:xfrm>
          <a:off x="533400" y="2052638"/>
          <a:ext cx="7620000" cy="3433762"/>
        </p:xfrm>
        <a:graphic>
          <a:graphicData uri="http://schemas.openxmlformats.org/presentationml/2006/ole">
            <p:oleObj spid="_x0000_s442372" name="Equation" r:id="rId4" imgW="2705040" imgH="121896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3C0B69-C149-42E2-AD55-16FFB97352D6}" type="slidenum">
              <a:rPr lang="en-US"/>
              <a:pPr/>
              <a:t>24</a:t>
            </a:fld>
            <a:endParaRPr lang="en-US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Moment Area Method</a:t>
            </a:r>
            <a:br>
              <a:rPr lang="en-US" sz="3400"/>
            </a:br>
            <a:r>
              <a:rPr lang="en-US" sz="3400"/>
              <a:t>Theorem II</a:t>
            </a:r>
          </a:p>
        </p:txBody>
      </p:sp>
      <p:pic>
        <p:nvPicPr>
          <p:cNvPr id="444420" name="Picture 4" descr="L08F04"/>
          <p:cNvPicPr>
            <a:picLocks noChangeAspect="1" noChangeArrowheads="1"/>
          </p:cNvPicPr>
          <p:nvPr/>
        </p:nvPicPr>
        <p:blipFill>
          <a:blip r:embed="rId4" cstate="print">
            <a:lum contrast="45000"/>
          </a:blip>
          <a:srcRect/>
          <a:stretch>
            <a:fillRect/>
          </a:stretch>
        </p:blipFill>
        <p:spPr bwMode="auto">
          <a:xfrm>
            <a:off x="5029200" y="1752600"/>
            <a:ext cx="3810000" cy="3013075"/>
          </a:xfrm>
          <a:prstGeom prst="rect">
            <a:avLst/>
          </a:prstGeom>
          <a:noFill/>
        </p:spPr>
      </p:pic>
      <p:sp>
        <p:nvSpPr>
          <p:cNvPr id="444421" name="Text Box 5"/>
          <p:cNvSpPr txBox="1">
            <a:spLocks noChangeArrowheads="1"/>
          </p:cNvSpPr>
          <p:nvPr/>
        </p:nvSpPr>
        <p:spPr bwMode="auto">
          <a:xfrm>
            <a:off x="228600" y="1752600"/>
            <a:ext cx="4648200" cy="371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The vertical deviation of the tangent at jpoint A on the elastic curve with respect to the tangent extended from another point B equals the moment of the area under the M/EI diagram between the two points (A and B).  This moment is computed about a vertical axis passing through the point (A) where the vertical</a:t>
            </a:r>
            <a:r>
              <a:rPr lang="en-US"/>
              <a:t> deviation (t</a:t>
            </a:r>
            <a:r>
              <a:rPr lang="en-US" baseline="-25000"/>
              <a:t>a/b</a:t>
            </a:r>
            <a:r>
              <a:rPr lang="en-US"/>
              <a:t>) is to be determined.</a:t>
            </a:r>
          </a:p>
        </p:txBody>
      </p:sp>
      <p:graphicFrame>
        <p:nvGraphicFramePr>
          <p:cNvPr id="444422" name="Object 6"/>
          <p:cNvGraphicFramePr>
            <a:graphicFrameLocks noChangeAspect="1"/>
          </p:cNvGraphicFramePr>
          <p:nvPr/>
        </p:nvGraphicFramePr>
        <p:xfrm>
          <a:off x="5562600" y="5105400"/>
          <a:ext cx="2438400" cy="725488"/>
        </p:xfrm>
        <a:graphic>
          <a:graphicData uri="http://schemas.openxmlformats.org/presentationml/2006/ole">
            <p:oleObj spid="_x0000_s444422" name="Equation" r:id="rId5" imgW="723600" imgH="215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4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89FC7A4-C443-49C7-8DB9-34E03F51F4D2}" type="slidenum">
              <a:rPr lang="en-US"/>
              <a:pPr/>
              <a:t>25</a:t>
            </a:fld>
            <a:endParaRPr lang="en-US"/>
          </a:p>
        </p:txBody>
      </p:sp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Some Areas and Centroids for Common Shapes</a:t>
            </a:r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2370138" y="2895600"/>
            <a:ext cx="1447800" cy="6858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5621" name="AutoShape 5"/>
          <p:cNvSpPr>
            <a:spLocks noChangeArrowheads="1"/>
          </p:cNvSpPr>
          <p:nvPr/>
        </p:nvSpPr>
        <p:spPr bwMode="auto">
          <a:xfrm rot="16200000">
            <a:off x="2827338" y="4876800"/>
            <a:ext cx="914400" cy="914400"/>
          </a:xfrm>
          <a:prstGeom prst="rtTriangl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5622" name="Oval 6"/>
          <p:cNvSpPr>
            <a:spLocks noChangeArrowheads="1"/>
          </p:cNvSpPr>
          <p:nvPr/>
        </p:nvSpPr>
        <p:spPr bwMode="auto">
          <a:xfrm>
            <a:off x="3055938" y="3200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5623" name="Line 7"/>
          <p:cNvSpPr>
            <a:spLocks noChangeShapeType="1"/>
          </p:cNvSpPr>
          <p:nvPr/>
        </p:nvSpPr>
        <p:spPr bwMode="auto">
          <a:xfrm flipV="1">
            <a:off x="2370138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24" name="Line 8"/>
          <p:cNvSpPr>
            <a:spLocks noChangeShapeType="1"/>
          </p:cNvSpPr>
          <p:nvPr/>
        </p:nvSpPr>
        <p:spPr bwMode="auto">
          <a:xfrm flipV="1">
            <a:off x="3817938" y="2209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25" name="Line 9"/>
          <p:cNvSpPr>
            <a:spLocks noChangeShapeType="1"/>
          </p:cNvSpPr>
          <p:nvPr/>
        </p:nvSpPr>
        <p:spPr bwMode="auto">
          <a:xfrm flipV="1">
            <a:off x="3094038" y="2438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26" name="Line 10"/>
          <p:cNvSpPr>
            <a:spLocks noChangeShapeType="1"/>
          </p:cNvSpPr>
          <p:nvPr/>
        </p:nvSpPr>
        <p:spPr bwMode="auto">
          <a:xfrm>
            <a:off x="2370138" y="2286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27" name="Line 11"/>
          <p:cNvSpPr>
            <a:spLocks noChangeShapeType="1"/>
          </p:cNvSpPr>
          <p:nvPr/>
        </p:nvSpPr>
        <p:spPr bwMode="auto">
          <a:xfrm>
            <a:off x="3360738" y="2286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28" name="Line 12"/>
          <p:cNvSpPr>
            <a:spLocks noChangeShapeType="1"/>
          </p:cNvSpPr>
          <p:nvPr/>
        </p:nvSpPr>
        <p:spPr bwMode="auto">
          <a:xfrm>
            <a:off x="3589338" y="2514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29" name="Line 13"/>
          <p:cNvSpPr>
            <a:spLocks noChangeShapeType="1"/>
          </p:cNvSpPr>
          <p:nvPr/>
        </p:nvSpPr>
        <p:spPr bwMode="auto">
          <a:xfrm flipH="1">
            <a:off x="3094038" y="25146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30" name="Line 14"/>
          <p:cNvSpPr>
            <a:spLocks noChangeShapeType="1"/>
          </p:cNvSpPr>
          <p:nvPr/>
        </p:nvSpPr>
        <p:spPr bwMode="auto">
          <a:xfrm>
            <a:off x="3894138" y="2895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31" name="Line 15"/>
          <p:cNvSpPr>
            <a:spLocks noChangeShapeType="1"/>
          </p:cNvSpPr>
          <p:nvPr/>
        </p:nvSpPr>
        <p:spPr bwMode="auto">
          <a:xfrm>
            <a:off x="3894138" y="35814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34" name="Line 18"/>
          <p:cNvSpPr>
            <a:spLocks noChangeShapeType="1"/>
          </p:cNvSpPr>
          <p:nvPr/>
        </p:nvSpPr>
        <p:spPr bwMode="auto">
          <a:xfrm flipV="1">
            <a:off x="4198938" y="2895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35" name="Line 19"/>
          <p:cNvSpPr>
            <a:spLocks noChangeShapeType="1"/>
          </p:cNvSpPr>
          <p:nvPr/>
        </p:nvSpPr>
        <p:spPr bwMode="auto">
          <a:xfrm>
            <a:off x="4198938" y="3352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36" name="Text Box 20"/>
          <p:cNvSpPr txBox="1">
            <a:spLocks noChangeArrowheads="1"/>
          </p:cNvSpPr>
          <p:nvPr/>
        </p:nvSpPr>
        <p:spPr bwMode="auto">
          <a:xfrm>
            <a:off x="4075113" y="3124200"/>
            <a:ext cx="2682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/>
              <a:t>h</a:t>
            </a:r>
          </a:p>
        </p:txBody>
      </p:sp>
      <p:sp>
        <p:nvSpPr>
          <p:cNvPr id="495637" name="Text Box 21"/>
          <p:cNvSpPr txBox="1">
            <a:spLocks noChangeArrowheads="1"/>
          </p:cNvSpPr>
          <p:nvPr/>
        </p:nvSpPr>
        <p:spPr bwMode="auto">
          <a:xfrm>
            <a:off x="2979738" y="2190750"/>
            <a:ext cx="2682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/>
              <a:t>b</a:t>
            </a:r>
          </a:p>
        </p:txBody>
      </p:sp>
      <p:sp>
        <p:nvSpPr>
          <p:cNvPr id="495638" name="Text Box 22"/>
          <p:cNvSpPr txBox="1">
            <a:spLocks noChangeArrowheads="1"/>
          </p:cNvSpPr>
          <p:nvPr/>
        </p:nvSpPr>
        <p:spPr bwMode="auto">
          <a:xfrm>
            <a:off x="3321050" y="2390775"/>
            <a:ext cx="2682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/>
              <a:t>c</a:t>
            </a:r>
          </a:p>
        </p:txBody>
      </p:sp>
      <p:sp>
        <p:nvSpPr>
          <p:cNvPr id="495639" name="Line 23"/>
          <p:cNvSpPr>
            <a:spLocks noChangeShapeType="1"/>
          </p:cNvSpPr>
          <p:nvPr/>
        </p:nvSpPr>
        <p:spPr bwMode="auto">
          <a:xfrm>
            <a:off x="3894138" y="4876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40" name="Line 24"/>
          <p:cNvSpPr>
            <a:spLocks noChangeShapeType="1"/>
          </p:cNvSpPr>
          <p:nvPr/>
        </p:nvSpPr>
        <p:spPr bwMode="auto">
          <a:xfrm>
            <a:off x="3894138" y="5791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41" name="Line 25"/>
          <p:cNvSpPr>
            <a:spLocks noChangeShapeType="1"/>
          </p:cNvSpPr>
          <p:nvPr/>
        </p:nvSpPr>
        <p:spPr bwMode="auto">
          <a:xfrm flipV="1">
            <a:off x="4198938" y="4876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42" name="Line 26"/>
          <p:cNvSpPr>
            <a:spLocks noChangeShapeType="1"/>
          </p:cNvSpPr>
          <p:nvPr/>
        </p:nvSpPr>
        <p:spPr bwMode="auto">
          <a:xfrm>
            <a:off x="4198938" y="54102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43" name="Text Box 27"/>
          <p:cNvSpPr txBox="1">
            <a:spLocks noChangeArrowheads="1"/>
          </p:cNvSpPr>
          <p:nvPr/>
        </p:nvSpPr>
        <p:spPr bwMode="auto">
          <a:xfrm>
            <a:off x="4075113" y="5181600"/>
            <a:ext cx="2682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/>
              <a:t>h</a:t>
            </a:r>
          </a:p>
        </p:txBody>
      </p:sp>
      <p:sp>
        <p:nvSpPr>
          <p:cNvPr id="495649" name="Line 33"/>
          <p:cNvSpPr>
            <a:spLocks noChangeShapeType="1"/>
          </p:cNvSpPr>
          <p:nvPr/>
        </p:nvSpPr>
        <p:spPr bwMode="auto">
          <a:xfrm flipV="1">
            <a:off x="2293938" y="413385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50" name="Line 34"/>
          <p:cNvSpPr>
            <a:spLocks noChangeShapeType="1"/>
          </p:cNvSpPr>
          <p:nvPr/>
        </p:nvSpPr>
        <p:spPr bwMode="auto">
          <a:xfrm flipV="1">
            <a:off x="3741738" y="413385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51" name="Line 35"/>
          <p:cNvSpPr>
            <a:spLocks noChangeShapeType="1"/>
          </p:cNvSpPr>
          <p:nvPr/>
        </p:nvSpPr>
        <p:spPr bwMode="auto">
          <a:xfrm flipV="1">
            <a:off x="3513138" y="4343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52" name="Line 36"/>
          <p:cNvSpPr>
            <a:spLocks noChangeShapeType="1"/>
          </p:cNvSpPr>
          <p:nvPr/>
        </p:nvSpPr>
        <p:spPr bwMode="auto">
          <a:xfrm>
            <a:off x="2293938" y="42100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53" name="Line 37"/>
          <p:cNvSpPr>
            <a:spLocks noChangeShapeType="1"/>
          </p:cNvSpPr>
          <p:nvPr/>
        </p:nvSpPr>
        <p:spPr bwMode="auto">
          <a:xfrm>
            <a:off x="3284538" y="42100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54" name="Line 38"/>
          <p:cNvSpPr>
            <a:spLocks noChangeShapeType="1"/>
          </p:cNvSpPr>
          <p:nvPr/>
        </p:nvSpPr>
        <p:spPr bwMode="auto">
          <a:xfrm>
            <a:off x="3265488" y="443865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55" name="Line 39"/>
          <p:cNvSpPr>
            <a:spLocks noChangeShapeType="1"/>
          </p:cNvSpPr>
          <p:nvPr/>
        </p:nvSpPr>
        <p:spPr bwMode="auto">
          <a:xfrm flipH="1">
            <a:off x="3760788" y="443865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5656" name="Text Box 40"/>
          <p:cNvSpPr txBox="1">
            <a:spLocks noChangeArrowheads="1"/>
          </p:cNvSpPr>
          <p:nvPr/>
        </p:nvSpPr>
        <p:spPr bwMode="auto">
          <a:xfrm>
            <a:off x="2903538" y="4114800"/>
            <a:ext cx="2682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/>
              <a:t>b</a:t>
            </a:r>
          </a:p>
        </p:txBody>
      </p:sp>
      <p:sp>
        <p:nvSpPr>
          <p:cNvPr id="495657" name="Text Box 41"/>
          <p:cNvSpPr txBox="1">
            <a:spLocks noChangeArrowheads="1"/>
          </p:cNvSpPr>
          <p:nvPr/>
        </p:nvSpPr>
        <p:spPr bwMode="auto">
          <a:xfrm>
            <a:off x="3494088" y="4314825"/>
            <a:ext cx="26828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/>
              <a:t>c</a:t>
            </a:r>
          </a:p>
        </p:txBody>
      </p:sp>
      <p:sp>
        <p:nvSpPr>
          <p:cNvPr id="495658" name="Oval 42"/>
          <p:cNvSpPr>
            <a:spLocks noChangeArrowheads="1"/>
          </p:cNvSpPr>
          <p:nvPr/>
        </p:nvSpPr>
        <p:spPr bwMode="auto">
          <a:xfrm>
            <a:off x="3494088" y="5372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5659" name="Text Box 43"/>
          <p:cNvSpPr txBox="1">
            <a:spLocks noChangeArrowheads="1"/>
          </p:cNvSpPr>
          <p:nvPr/>
        </p:nvSpPr>
        <p:spPr bwMode="auto">
          <a:xfrm>
            <a:off x="717550" y="179705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u="sng"/>
              <a:t>Shape</a:t>
            </a:r>
          </a:p>
        </p:txBody>
      </p:sp>
      <p:sp>
        <p:nvSpPr>
          <p:cNvPr id="495660" name="Text Box 44"/>
          <p:cNvSpPr txBox="1">
            <a:spLocks noChangeArrowheads="1"/>
          </p:cNvSpPr>
          <p:nvPr/>
        </p:nvSpPr>
        <p:spPr bwMode="auto">
          <a:xfrm>
            <a:off x="5556250" y="1797050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u="sng"/>
              <a:t>Area</a:t>
            </a:r>
          </a:p>
        </p:txBody>
      </p:sp>
      <p:sp>
        <p:nvSpPr>
          <p:cNvPr id="495661" name="Text Box 45"/>
          <p:cNvSpPr txBox="1">
            <a:spLocks noChangeArrowheads="1"/>
          </p:cNvSpPr>
          <p:nvPr/>
        </p:nvSpPr>
        <p:spPr bwMode="auto">
          <a:xfrm>
            <a:off x="7756525" y="1766888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u="sng"/>
              <a:t>c</a:t>
            </a:r>
          </a:p>
        </p:txBody>
      </p:sp>
      <p:sp>
        <p:nvSpPr>
          <p:cNvPr id="495662" name="Text Box 46"/>
          <p:cNvSpPr txBox="1">
            <a:spLocks noChangeArrowheads="1"/>
          </p:cNvSpPr>
          <p:nvPr/>
        </p:nvSpPr>
        <p:spPr bwMode="auto">
          <a:xfrm>
            <a:off x="609600" y="2940050"/>
            <a:ext cx="145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Rectangle</a:t>
            </a:r>
          </a:p>
        </p:txBody>
      </p:sp>
      <p:sp>
        <p:nvSpPr>
          <p:cNvPr id="495663" name="Text Box 47"/>
          <p:cNvSpPr txBox="1">
            <a:spLocks noChangeArrowheads="1"/>
          </p:cNvSpPr>
          <p:nvPr/>
        </p:nvSpPr>
        <p:spPr bwMode="auto">
          <a:xfrm>
            <a:off x="746125" y="4997450"/>
            <a:ext cx="1212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Triangle</a:t>
            </a:r>
          </a:p>
        </p:txBody>
      </p:sp>
      <p:sp>
        <p:nvSpPr>
          <p:cNvPr id="495665" name="Text Box 49"/>
          <p:cNvSpPr txBox="1">
            <a:spLocks noChangeArrowheads="1"/>
          </p:cNvSpPr>
          <p:nvPr/>
        </p:nvSpPr>
        <p:spPr bwMode="auto">
          <a:xfrm>
            <a:off x="5676900" y="2863850"/>
            <a:ext cx="571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</a:t>
            </a:r>
            <a:r>
              <a:rPr lang="en-US">
                <a:sym typeface="Wingdings 2" pitchFamily="18" charset="2"/>
              </a:rPr>
              <a:t>h</a:t>
            </a:r>
          </a:p>
        </p:txBody>
      </p:sp>
      <p:sp>
        <p:nvSpPr>
          <p:cNvPr id="495666" name="Text Box 50"/>
          <p:cNvSpPr txBox="1">
            <a:spLocks noChangeArrowheads="1"/>
          </p:cNvSpPr>
          <p:nvPr/>
        </p:nvSpPr>
        <p:spPr bwMode="auto">
          <a:xfrm>
            <a:off x="7677150" y="2862263"/>
            <a:ext cx="5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b/2</a:t>
            </a:r>
          </a:p>
        </p:txBody>
      </p:sp>
      <p:sp>
        <p:nvSpPr>
          <p:cNvPr id="495667" name="Text Box 51"/>
          <p:cNvSpPr txBox="1">
            <a:spLocks noChangeArrowheads="1"/>
          </p:cNvSpPr>
          <p:nvPr/>
        </p:nvSpPr>
        <p:spPr bwMode="auto">
          <a:xfrm>
            <a:off x="5638800" y="4953000"/>
            <a:ext cx="78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</a:t>
            </a:r>
            <a:r>
              <a:rPr lang="en-US">
                <a:sym typeface="Wingdings 2" pitchFamily="18" charset="2"/>
              </a:rPr>
              <a:t>h/2</a:t>
            </a:r>
          </a:p>
        </p:txBody>
      </p:sp>
      <p:sp>
        <p:nvSpPr>
          <p:cNvPr id="495668" name="Text Box 52"/>
          <p:cNvSpPr txBox="1">
            <a:spLocks noChangeArrowheads="1"/>
          </p:cNvSpPr>
          <p:nvPr/>
        </p:nvSpPr>
        <p:spPr bwMode="auto">
          <a:xfrm>
            <a:off x="7677150" y="4967288"/>
            <a:ext cx="5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b/3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D7D0FF-96DC-49D1-9AB5-AB529F0A7492}" type="slidenum">
              <a:rPr lang="en-US"/>
              <a:pPr/>
              <a:t>26</a:t>
            </a:fld>
            <a:endParaRPr lang="en-US"/>
          </a:p>
        </p:txBody>
      </p:sp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Areas and Centroids for Shapes Commonly Incountered in Beams</a:t>
            </a:r>
          </a:p>
        </p:txBody>
      </p:sp>
      <p:sp>
        <p:nvSpPr>
          <p:cNvPr id="497668" name="Text Box 4"/>
          <p:cNvSpPr txBox="1">
            <a:spLocks noChangeArrowheads="1"/>
          </p:cNvSpPr>
          <p:nvPr/>
        </p:nvSpPr>
        <p:spPr bwMode="auto">
          <a:xfrm>
            <a:off x="717550" y="1797050"/>
            <a:ext cx="958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u="sng"/>
              <a:t>Shape</a:t>
            </a:r>
          </a:p>
        </p:txBody>
      </p:sp>
      <p:sp>
        <p:nvSpPr>
          <p:cNvPr id="497669" name="Text Box 5"/>
          <p:cNvSpPr txBox="1">
            <a:spLocks noChangeArrowheads="1"/>
          </p:cNvSpPr>
          <p:nvPr/>
        </p:nvSpPr>
        <p:spPr bwMode="auto">
          <a:xfrm>
            <a:off x="5937250" y="1797050"/>
            <a:ext cx="768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u="sng"/>
              <a:t>Area</a:t>
            </a:r>
          </a:p>
        </p:txBody>
      </p:sp>
      <p:sp>
        <p:nvSpPr>
          <p:cNvPr id="497670" name="Text Box 6"/>
          <p:cNvSpPr txBox="1">
            <a:spLocks noChangeArrowheads="1"/>
          </p:cNvSpPr>
          <p:nvPr/>
        </p:nvSpPr>
        <p:spPr bwMode="auto">
          <a:xfrm>
            <a:off x="7756525" y="1766888"/>
            <a:ext cx="336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u="sng"/>
              <a:t>c</a:t>
            </a:r>
          </a:p>
        </p:txBody>
      </p:sp>
      <p:sp>
        <p:nvSpPr>
          <p:cNvPr id="497671" name="Text Box 7"/>
          <p:cNvSpPr txBox="1">
            <a:spLocks noChangeArrowheads="1"/>
          </p:cNvSpPr>
          <p:nvPr/>
        </p:nvSpPr>
        <p:spPr bwMode="auto">
          <a:xfrm>
            <a:off x="533400" y="2482850"/>
            <a:ext cx="13652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Parabolic</a:t>
            </a:r>
          </a:p>
          <a:p>
            <a:r>
              <a:rPr lang="en-US"/>
              <a:t>Spandrel</a:t>
            </a:r>
          </a:p>
        </p:txBody>
      </p:sp>
      <p:sp>
        <p:nvSpPr>
          <p:cNvPr id="497672" name="Text Box 8"/>
          <p:cNvSpPr txBox="1">
            <a:spLocks noChangeArrowheads="1"/>
          </p:cNvSpPr>
          <p:nvPr/>
        </p:nvSpPr>
        <p:spPr bwMode="auto">
          <a:xfrm>
            <a:off x="539750" y="3702050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Cubic</a:t>
            </a:r>
          </a:p>
          <a:p>
            <a:r>
              <a:rPr lang="en-US"/>
              <a:t>Spandrel</a:t>
            </a:r>
          </a:p>
        </p:txBody>
      </p:sp>
      <p:sp>
        <p:nvSpPr>
          <p:cNvPr id="497673" name="Text Box 9"/>
          <p:cNvSpPr txBox="1">
            <a:spLocks noChangeArrowheads="1"/>
          </p:cNvSpPr>
          <p:nvPr/>
        </p:nvSpPr>
        <p:spPr bwMode="auto">
          <a:xfrm>
            <a:off x="533400" y="4997450"/>
            <a:ext cx="128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General</a:t>
            </a:r>
          </a:p>
          <a:p>
            <a:r>
              <a:rPr lang="en-US"/>
              <a:t>Spandrel</a:t>
            </a:r>
          </a:p>
        </p:txBody>
      </p:sp>
      <p:sp>
        <p:nvSpPr>
          <p:cNvPr id="497675" name="Arc 11"/>
          <p:cNvSpPr>
            <a:spLocks/>
          </p:cNvSpPr>
          <p:nvPr/>
        </p:nvSpPr>
        <p:spPr bwMode="auto">
          <a:xfrm rot="5400000">
            <a:off x="3809207" y="3124993"/>
            <a:ext cx="838200" cy="114141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7676" name="Line 12"/>
          <p:cNvSpPr>
            <a:spLocks noChangeShapeType="1"/>
          </p:cNvSpPr>
          <p:nvPr/>
        </p:nvSpPr>
        <p:spPr bwMode="auto">
          <a:xfrm>
            <a:off x="3657600" y="4114800"/>
            <a:ext cx="11414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77" name="Line 13"/>
          <p:cNvSpPr>
            <a:spLocks noChangeShapeType="1"/>
          </p:cNvSpPr>
          <p:nvPr/>
        </p:nvSpPr>
        <p:spPr bwMode="auto">
          <a:xfrm flipV="1">
            <a:off x="4799013" y="3276600"/>
            <a:ext cx="1587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78" name="Text Box 14"/>
          <p:cNvSpPr txBox="1">
            <a:spLocks noChangeArrowheads="1"/>
          </p:cNvSpPr>
          <p:nvPr/>
        </p:nvSpPr>
        <p:spPr bwMode="auto">
          <a:xfrm>
            <a:off x="2133600" y="2559050"/>
            <a:ext cx="963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y=k</a:t>
            </a:r>
            <a:r>
              <a:rPr lang="en-US">
                <a:sym typeface="Wingdings 2" pitchFamily="18" charset="2"/>
              </a:rPr>
              <a:t>x</a:t>
            </a:r>
            <a:r>
              <a:rPr lang="en-US" baseline="30000">
                <a:sym typeface="Wingdings 2" pitchFamily="18" charset="2"/>
              </a:rPr>
              <a:t>2</a:t>
            </a:r>
            <a:endParaRPr lang="en-US">
              <a:sym typeface="Wingdings 2" pitchFamily="18" charset="2"/>
            </a:endParaRPr>
          </a:p>
        </p:txBody>
      </p:sp>
      <p:sp>
        <p:nvSpPr>
          <p:cNvPr id="497679" name="Text Box 15"/>
          <p:cNvSpPr txBox="1">
            <a:spLocks noChangeArrowheads="1"/>
          </p:cNvSpPr>
          <p:nvPr/>
        </p:nvSpPr>
        <p:spPr bwMode="auto">
          <a:xfrm>
            <a:off x="2133600" y="3824288"/>
            <a:ext cx="9636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y=k</a:t>
            </a:r>
            <a:r>
              <a:rPr lang="en-US">
                <a:sym typeface="Wingdings 2" pitchFamily="18" charset="2"/>
              </a:rPr>
              <a:t>x</a:t>
            </a:r>
            <a:r>
              <a:rPr lang="en-US" baseline="30000">
                <a:sym typeface="Wingdings 2" pitchFamily="18" charset="2"/>
              </a:rPr>
              <a:t>3</a:t>
            </a:r>
            <a:endParaRPr lang="en-US">
              <a:sym typeface="Wingdings 2" pitchFamily="18" charset="2"/>
            </a:endParaRPr>
          </a:p>
        </p:txBody>
      </p:sp>
      <p:sp>
        <p:nvSpPr>
          <p:cNvPr id="497680" name="Text Box 16"/>
          <p:cNvSpPr txBox="1">
            <a:spLocks noChangeArrowheads="1"/>
          </p:cNvSpPr>
          <p:nvPr/>
        </p:nvSpPr>
        <p:spPr bwMode="auto">
          <a:xfrm>
            <a:off x="2133600" y="5119688"/>
            <a:ext cx="9636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y=k</a:t>
            </a:r>
            <a:r>
              <a:rPr lang="en-US">
                <a:sym typeface="Wingdings 2" pitchFamily="18" charset="2"/>
              </a:rPr>
              <a:t>x</a:t>
            </a:r>
            <a:r>
              <a:rPr lang="en-US" baseline="30000">
                <a:sym typeface="Wingdings 2" pitchFamily="18" charset="2"/>
              </a:rPr>
              <a:t>n</a:t>
            </a:r>
            <a:endParaRPr lang="en-US">
              <a:sym typeface="Wingdings 2" pitchFamily="18" charset="2"/>
            </a:endParaRPr>
          </a:p>
        </p:txBody>
      </p:sp>
      <p:sp>
        <p:nvSpPr>
          <p:cNvPr id="497681" name="Oval 17"/>
          <p:cNvSpPr>
            <a:spLocks noChangeArrowheads="1"/>
          </p:cNvSpPr>
          <p:nvPr/>
        </p:nvSpPr>
        <p:spPr bwMode="auto">
          <a:xfrm>
            <a:off x="4586288" y="390525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7682" name="Line 18"/>
          <p:cNvSpPr>
            <a:spLocks noChangeShapeType="1"/>
          </p:cNvSpPr>
          <p:nvPr/>
        </p:nvSpPr>
        <p:spPr bwMode="auto">
          <a:xfrm>
            <a:off x="4876800" y="3276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83" name="Line 19"/>
          <p:cNvSpPr>
            <a:spLocks noChangeShapeType="1"/>
          </p:cNvSpPr>
          <p:nvPr/>
        </p:nvSpPr>
        <p:spPr bwMode="auto">
          <a:xfrm>
            <a:off x="4876800" y="4114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84" name="Line 20"/>
          <p:cNvSpPr>
            <a:spLocks noChangeShapeType="1"/>
          </p:cNvSpPr>
          <p:nvPr/>
        </p:nvSpPr>
        <p:spPr bwMode="auto">
          <a:xfrm flipV="1">
            <a:off x="51054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85" name="Line 21"/>
          <p:cNvSpPr>
            <a:spLocks noChangeShapeType="1"/>
          </p:cNvSpPr>
          <p:nvPr/>
        </p:nvSpPr>
        <p:spPr bwMode="auto">
          <a:xfrm>
            <a:off x="5105400" y="3810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86" name="Line 22"/>
          <p:cNvSpPr>
            <a:spLocks noChangeShapeType="1"/>
          </p:cNvSpPr>
          <p:nvPr/>
        </p:nvSpPr>
        <p:spPr bwMode="auto">
          <a:xfrm>
            <a:off x="3657600" y="4191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87" name="Line 23"/>
          <p:cNvSpPr>
            <a:spLocks noChangeShapeType="1"/>
          </p:cNvSpPr>
          <p:nvPr/>
        </p:nvSpPr>
        <p:spPr bwMode="auto">
          <a:xfrm>
            <a:off x="4800600" y="4191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88" name="Line 24"/>
          <p:cNvSpPr>
            <a:spLocks noChangeShapeType="1"/>
          </p:cNvSpPr>
          <p:nvPr/>
        </p:nvSpPr>
        <p:spPr bwMode="auto">
          <a:xfrm flipV="1">
            <a:off x="4800600" y="2590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89" name="Line 25"/>
          <p:cNvSpPr>
            <a:spLocks noChangeShapeType="1"/>
          </p:cNvSpPr>
          <p:nvPr/>
        </p:nvSpPr>
        <p:spPr bwMode="auto">
          <a:xfrm flipV="1">
            <a:off x="4572000" y="25908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90" name="Line 26"/>
          <p:cNvSpPr>
            <a:spLocks noChangeShapeType="1"/>
          </p:cNvSpPr>
          <p:nvPr/>
        </p:nvSpPr>
        <p:spPr bwMode="auto">
          <a:xfrm>
            <a:off x="4495800" y="4495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91" name="Line 27"/>
          <p:cNvSpPr>
            <a:spLocks noChangeShapeType="1"/>
          </p:cNvSpPr>
          <p:nvPr/>
        </p:nvSpPr>
        <p:spPr bwMode="auto">
          <a:xfrm flipH="1">
            <a:off x="3657600" y="4495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93" name="Line 29"/>
          <p:cNvSpPr>
            <a:spLocks noChangeShapeType="1"/>
          </p:cNvSpPr>
          <p:nvPr/>
        </p:nvSpPr>
        <p:spPr bwMode="auto">
          <a:xfrm>
            <a:off x="4267200" y="2667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94" name="Line 30"/>
          <p:cNvSpPr>
            <a:spLocks noChangeShapeType="1"/>
          </p:cNvSpPr>
          <p:nvPr/>
        </p:nvSpPr>
        <p:spPr bwMode="auto">
          <a:xfrm flipH="1">
            <a:off x="4800600" y="26670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97695" name="Text Box 31"/>
          <p:cNvSpPr txBox="1">
            <a:spLocks noChangeArrowheads="1"/>
          </p:cNvSpPr>
          <p:nvPr/>
        </p:nvSpPr>
        <p:spPr bwMode="auto">
          <a:xfrm>
            <a:off x="4094163" y="4373563"/>
            <a:ext cx="285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b</a:t>
            </a:r>
          </a:p>
        </p:txBody>
      </p:sp>
      <p:sp>
        <p:nvSpPr>
          <p:cNvPr id="497696" name="Text Box 32"/>
          <p:cNvSpPr txBox="1">
            <a:spLocks noChangeArrowheads="1"/>
          </p:cNvSpPr>
          <p:nvPr/>
        </p:nvSpPr>
        <p:spPr bwMode="auto">
          <a:xfrm>
            <a:off x="4953000" y="3576638"/>
            <a:ext cx="285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h</a:t>
            </a:r>
          </a:p>
        </p:txBody>
      </p:sp>
      <p:sp>
        <p:nvSpPr>
          <p:cNvPr id="497697" name="Text Box 33"/>
          <p:cNvSpPr txBox="1">
            <a:spLocks noChangeArrowheads="1"/>
          </p:cNvSpPr>
          <p:nvPr/>
        </p:nvSpPr>
        <p:spPr bwMode="auto">
          <a:xfrm>
            <a:off x="4548188" y="2528888"/>
            <a:ext cx="2857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c</a:t>
            </a:r>
          </a:p>
        </p:txBody>
      </p:sp>
      <p:sp>
        <p:nvSpPr>
          <p:cNvPr id="497698" name="Text Box 34"/>
          <p:cNvSpPr txBox="1">
            <a:spLocks noChangeArrowheads="1"/>
          </p:cNvSpPr>
          <p:nvPr/>
        </p:nvSpPr>
        <p:spPr bwMode="auto">
          <a:xfrm>
            <a:off x="5918200" y="2576513"/>
            <a:ext cx="787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</a:t>
            </a:r>
            <a:r>
              <a:rPr lang="en-US">
                <a:sym typeface="Wingdings 2" pitchFamily="18" charset="2"/>
              </a:rPr>
              <a:t>h/3</a:t>
            </a:r>
          </a:p>
        </p:txBody>
      </p:sp>
      <p:sp>
        <p:nvSpPr>
          <p:cNvPr id="497699" name="Text Box 35"/>
          <p:cNvSpPr txBox="1">
            <a:spLocks noChangeArrowheads="1"/>
          </p:cNvSpPr>
          <p:nvPr/>
        </p:nvSpPr>
        <p:spPr bwMode="auto">
          <a:xfrm>
            <a:off x="7677150" y="2590800"/>
            <a:ext cx="552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b/4</a:t>
            </a:r>
          </a:p>
        </p:txBody>
      </p:sp>
      <p:sp>
        <p:nvSpPr>
          <p:cNvPr id="497700" name="Text Box 36"/>
          <p:cNvSpPr txBox="1">
            <a:spLocks noChangeArrowheads="1"/>
          </p:cNvSpPr>
          <p:nvPr/>
        </p:nvSpPr>
        <p:spPr bwMode="auto">
          <a:xfrm>
            <a:off x="5918200" y="3810000"/>
            <a:ext cx="787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</a:t>
            </a:r>
            <a:r>
              <a:rPr lang="en-US">
                <a:sym typeface="Wingdings 2" pitchFamily="18" charset="2"/>
              </a:rPr>
              <a:t>h/4</a:t>
            </a:r>
          </a:p>
        </p:txBody>
      </p:sp>
      <p:sp>
        <p:nvSpPr>
          <p:cNvPr id="497701" name="Text Box 37"/>
          <p:cNvSpPr txBox="1">
            <a:spLocks noChangeArrowheads="1"/>
          </p:cNvSpPr>
          <p:nvPr/>
        </p:nvSpPr>
        <p:spPr bwMode="auto">
          <a:xfrm>
            <a:off x="7677150" y="3824288"/>
            <a:ext cx="552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b/5</a:t>
            </a:r>
          </a:p>
        </p:txBody>
      </p:sp>
      <p:sp>
        <p:nvSpPr>
          <p:cNvPr id="497702" name="Text Box 38"/>
          <p:cNvSpPr txBox="1">
            <a:spLocks noChangeArrowheads="1"/>
          </p:cNvSpPr>
          <p:nvPr/>
        </p:nvSpPr>
        <p:spPr bwMode="auto">
          <a:xfrm>
            <a:off x="5918200" y="5105400"/>
            <a:ext cx="1268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</a:t>
            </a:r>
            <a:r>
              <a:rPr lang="en-US">
                <a:sym typeface="Wingdings 2" pitchFamily="18" charset="2"/>
              </a:rPr>
              <a:t>h/(n+1)</a:t>
            </a:r>
          </a:p>
        </p:txBody>
      </p:sp>
      <p:sp>
        <p:nvSpPr>
          <p:cNvPr id="497703" name="Text Box 39"/>
          <p:cNvSpPr txBox="1">
            <a:spLocks noChangeArrowheads="1"/>
          </p:cNvSpPr>
          <p:nvPr/>
        </p:nvSpPr>
        <p:spPr bwMode="auto">
          <a:xfrm>
            <a:off x="7677150" y="5119688"/>
            <a:ext cx="1033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b/(n+2)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6A7500-8158-4062-A026-FB0AD722A015}" type="slidenum">
              <a:rPr lang="en-US"/>
              <a:pPr/>
              <a:t>27</a:t>
            </a:fld>
            <a:endParaRPr lang="en-US"/>
          </a:p>
        </p:txBody>
      </p:sp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</a:t>
            </a:r>
          </a:p>
        </p:txBody>
      </p:sp>
      <p:pic>
        <p:nvPicPr>
          <p:cNvPr id="445444" name="Picture 4" descr="L08F03"/>
          <p:cNvPicPr>
            <a:picLocks noChangeAspect="1" noChangeArrowheads="1"/>
          </p:cNvPicPr>
          <p:nvPr/>
        </p:nvPicPr>
        <p:blipFill>
          <a:blip r:embed="rId3" cstate="print">
            <a:lum contrast="74000"/>
          </a:blip>
          <a:srcRect/>
          <a:stretch>
            <a:fillRect/>
          </a:stretch>
        </p:blipFill>
        <p:spPr bwMode="auto">
          <a:xfrm>
            <a:off x="1219200" y="1752600"/>
            <a:ext cx="7086600" cy="42878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B2EAF4-1529-459C-9FFF-FF38AD326CDF}" type="slidenum">
              <a:rPr lang="en-US"/>
              <a:pPr/>
              <a:t>28</a:t>
            </a:fld>
            <a:endParaRPr lang="en-US"/>
          </a:p>
        </p:txBody>
      </p:sp>
      <p:sp>
        <p:nvSpPr>
          <p:cNvPr id="449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</a:t>
            </a:r>
          </a:p>
        </p:txBody>
      </p:sp>
      <p:pic>
        <p:nvPicPr>
          <p:cNvPr id="449541" name="Picture 5" descr="L08F05"/>
          <p:cNvPicPr>
            <a:picLocks noChangeAspect="1" noChangeArrowheads="1"/>
          </p:cNvPicPr>
          <p:nvPr/>
        </p:nvPicPr>
        <p:blipFill>
          <a:blip r:embed="rId3" cstate="print">
            <a:lum contrast="21000"/>
          </a:blip>
          <a:srcRect/>
          <a:stretch>
            <a:fillRect/>
          </a:stretch>
        </p:blipFill>
        <p:spPr bwMode="auto">
          <a:xfrm>
            <a:off x="4648200" y="1752600"/>
            <a:ext cx="4090988" cy="4276725"/>
          </a:xfrm>
          <a:prstGeom prst="rect">
            <a:avLst/>
          </a:prstGeom>
          <a:noFill/>
        </p:spPr>
      </p:pic>
      <p:sp>
        <p:nvSpPr>
          <p:cNvPr id="449542" name="Text Box 6"/>
          <p:cNvSpPr txBox="1">
            <a:spLocks noChangeArrowheads="1"/>
          </p:cNvSpPr>
          <p:nvPr/>
        </p:nvSpPr>
        <p:spPr bwMode="auto">
          <a:xfrm>
            <a:off x="174625" y="2125663"/>
            <a:ext cx="4473575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Consider an aluminum cantilever beam 1.6m long with a 10kN force applied 0.4m from the free end, the beam is of greater depth than it is beyond, having I</a:t>
            </a:r>
            <a:r>
              <a:rPr lang="en-US" baseline="-25000"/>
              <a:t>1</a:t>
            </a:r>
            <a:r>
              <a:rPr lang="en-US"/>
              <a:t>=5x10</a:t>
            </a:r>
            <a:r>
              <a:rPr lang="en-US" baseline="30000"/>
              <a:t>-4</a:t>
            </a:r>
            <a:r>
              <a:rPr lang="en-US"/>
              <a:t> m</a:t>
            </a:r>
            <a:r>
              <a:rPr lang="en-US" baseline="30000"/>
              <a:t>4</a:t>
            </a:r>
            <a:r>
              <a:rPr lang="en-US"/>
              <a:t>.  For the remaining 1 m of the beam, I</a:t>
            </a:r>
            <a:r>
              <a:rPr lang="en-US" baseline="-25000"/>
              <a:t>2</a:t>
            </a:r>
            <a:r>
              <a:rPr lang="en-US"/>
              <a:t>=1x10</a:t>
            </a:r>
            <a:r>
              <a:rPr lang="en-US" baseline="30000"/>
              <a:t>-4</a:t>
            </a:r>
            <a:r>
              <a:rPr lang="en-US"/>
              <a:t> m</a:t>
            </a:r>
            <a:r>
              <a:rPr lang="en-US" baseline="30000"/>
              <a:t>4</a:t>
            </a:r>
            <a:r>
              <a:rPr lang="en-US"/>
              <a:t>.  Find the deflection and the angular rotation of the free end.  Neglect the weight of the beam, and assume E for aluminum at 70(10</a:t>
            </a:r>
            <a:r>
              <a:rPr lang="en-US" baseline="30000"/>
              <a:t>9</a:t>
            </a:r>
            <a:r>
              <a:rPr lang="en-US"/>
              <a:t>) N/m</a:t>
            </a:r>
            <a:r>
              <a:rPr lang="en-US" baseline="30000"/>
              <a:t>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EB515-C85C-4258-A97B-81C29307C48E}" type="slidenum">
              <a:rPr lang="en-US"/>
              <a:pPr/>
              <a:t>29</a:t>
            </a:fld>
            <a:endParaRPr lang="en-US"/>
          </a:p>
        </p:txBody>
      </p:sp>
      <p:sp>
        <p:nvSpPr>
          <p:cNvPr id="4515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1: Illustration</a:t>
            </a:r>
          </a:p>
        </p:txBody>
      </p:sp>
      <p:pic>
        <p:nvPicPr>
          <p:cNvPr id="451589" name="Picture 5" descr="L08F05a"/>
          <p:cNvPicPr>
            <a:picLocks noChangeAspect="1" noChangeArrowheads="1"/>
          </p:cNvPicPr>
          <p:nvPr/>
        </p:nvPicPr>
        <p:blipFill>
          <a:blip r:embed="rId3" cstate="print">
            <a:lum contrast="16000"/>
          </a:blip>
          <a:srcRect/>
          <a:stretch>
            <a:fillRect/>
          </a:stretch>
        </p:blipFill>
        <p:spPr bwMode="auto">
          <a:xfrm>
            <a:off x="1066800" y="1752600"/>
            <a:ext cx="6267450" cy="424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DA77998-EECA-4055-8A22-6697008488B0}" type="slidenum">
              <a:rPr lang="en-US"/>
              <a:pPr/>
              <a:t>3</a:t>
            </a:fld>
            <a:endParaRPr lang="en-US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Rules to Solve Problems</a:t>
            </a:r>
            <a:br>
              <a:rPr lang="en-US" sz="3400"/>
            </a:br>
            <a:r>
              <a:rPr lang="en-US" sz="3400"/>
              <a:t>Method of Superposition</a:t>
            </a: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dirty="0"/>
              <a:t>Decompose the statically indeterminate problem into two (or more statically determinate problems.</a:t>
            </a:r>
          </a:p>
          <a:p>
            <a:r>
              <a:rPr lang="en-US" sz="2600" dirty="0"/>
              <a:t>Assumptions</a:t>
            </a:r>
          </a:p>
          <a:p>
            <a:pPr lvl="1"/>
            <a:r>
              <a:rPr lang="en-US" sz="2200" dirty="0"/>
              <a:t>The loading must be linearly related to the stress or displacement that is to be determined</a:t>
            </a:r>
          </a:p>
          <a:p>
            <a:pPr lvl="1"/>
            <a:r>
              <a:rPr lang="en-US" sz="2200" dirty="0"/>
              <a:t>The loading must not significantly change the original geometry of the configuration or configuration of the member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798792-3D06-4565-BFF6-C821C6453AE4}" type="slidenum">
              <a:rPr lang="en-US"/>
              <a:pPr/>
              <a:t>30</a:t>
            </a:fld>
            <a:endParaRPr lang="en-US"/>
          </a:p>
        </p:txBody>
      </p:sp>
      <p:sp>
        <p:nvSpPr>
          <p:cNvPr id="4536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</a:t>
            </a:r>
          </a:p>
        </p:txBody>
      </p:sp>
      <p:pic>
        <p:nvPicPr>
          <p:cNvPr id="453637" name="Picture 5" descr="L08F06"/>
          <p:cNvPicPr>
            <a:picLocks noChangeAspect="1" noChangeArrowheads="1"/>
          </p:cNvPicPr>
          <p:nvPr/>
        </p:nvPicPr>
        <p:blipFill>
          <a:blip r:embed="rId3" cstate="print">
            <a:lum contrast="16000"/>
          </a:blip>
          <a:srcRect/>
          <a:stretch>
            <a:fillRect/>
          </a:stretch>
        </p:blipFill>
        <p:spPr bwMode="auto">
          <a:xfrm>
            <a:off x="4267200" y="1752600"/>
            <a:ext cx="4648200" cy="4306888"/>
          </a:xfrm>
          <a:prstGeom prst="rect">
            <a:avLst/>
          </a:prstGeom>
          <a:noFill/>
        </p:spPr>
      </p:pic>
      <p:sp>
        <p:nvSpPr>
          <p:cNvPr id="453638" name="Text Box 6"/>
          <p:cNvSpPr txBox="1">
            <a:spLocks noChangeArrowheads="1"/>
          </p:cNvSpPr>
          <p:nvPr/>
        </p:nvSpPr>
        <p:spPr bwMode="auto">
          <a:xfrm>
            <a:off x="228600" y="2057400"/>
            <a:ext cx="381000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Find the deflection due to the concentrated force P applied as shown in the figure at the center of the simply supported beam.  The flexural rigidity EI is constant.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A28B1B-66B9-4966-9CF7-D76236523910}" type="slidenum">
              <a:rPr lang="en-US"/>
              <a:pPr/>
              <a:t>31</a:t>
            </a:fld>
            <a:endParaRPr lang="en-US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2: Illustration</a:t>
            </a:r>
          </a:p>
        </p:txBody>
      </p:sp>
      <p:pic>
        <p:nvPicPr>
          <p:cNvPr id="455684" name="Picture 4" descr="L08F06a"/>
          <p:cNvPicPr>
            <a:picLocks noChangeAspect="1" noChangeArrowheads="1"/>
          </p:cNvPicPr>
          <p:nvPr/>
        </p:nvPicPr>
        <p:blipFill>
          <a:blip r:embed="rId3" cstate="print">
            <a:lum contrast="16000"/>
          </a:blip>
          <a:srcRect/>
          <a:stretch>
            <a:fillRect/>
          </a:stretch>
        </p:blipFill>
        <p:spPr bwMode="auto">
          <a:xfrm>
            <a:off x="5029200" y="1752600"/>
            <a:ext cx="3314700" cy="4343400"/>
          </a:xfrm>
          <a:prstGeom prst="rect">
            <a:avLst/>
          </a:prstGeom>
          <a:noFill/>
        </p:spPr>
      </p:pic>
      <p:pic>
        <p:nvPicPr>
          <p:cNvPr id="455685" name="Picture 5" descr="L08F06b"/>
          <p:cNvPicPr>
            <a:picLocks noChangeAspect="1" noChangeArrowheads="1"/>
          </p:cNvPicPr>
          <p:nvPr/>
        </p:nvPicPr>
        <p:blipFill>
          <a:blip r:embed="rId4" cstate="print">
            <a:lum contrast="13000"/>
          </a:blip>
          <a:srcRect/>
          <a:stretch>
            <a:fillRect/>
          </a:stretch>
        </p:blipFill>
        <p:spPr bwMode="auto">
          <a:xfrm>
            <a:off x="609600" y="1905000"/>
            <a:ext cx="3886200" cy="3824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1F13EE-C3CD-4385-9031-DD87B2C18418}" type="slidenum">
              <a:rPr lang="en-US"/>
              <a:pPr/>
              <a:t>32</a:t>
            </a:fld>
            <a:endParaRPr lang="en-US"/>
          </a:p>
        </p:txBody>
      </p: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3</a:t>
            </a:r>
          </a:p>
        </p:txBody>
      </p:sp>
      <p:pic>
        <p:nvPicPr>
          <p:cNvPr id="457732" name="Picture 4" descr="L08F08"/>
          <p:cNvPicPr>
            <a:picLocks noChangeAspect="1" noChangeArrowheads="1"/>
          </p:cNvPicPr>
          <p:nvPr/>
        </p:nvPicPr>
        <p:blipFill>
          <a:blip r:embed="rId3" cstate="print">
            <a:lum contrast="14000"/>
          </a:blip>
          <a:srcRect/>
          <a:stretch>
            <a:fillRect/>
          </a:stretch>
        </p:blipFill>
        <p:spPr bwMode="auto">
          <a:xfrm>
            <a:off x="4800600" y="1676400"/>
            <a:ext cx="3679825" cy="4256088"/>
          </a:xfrm>
          <a:prstGeom prst="rect">
            <a:avLst/>
          </a:prstGeom>
          <a:noFill/>
        </p:spPr>
      </p:pic>
      <p:sp>
        <p:nvSpPr>
          <p:cNvPr id="457733" name="Text Box 5"/>
          <p:cNvSpPr txBox="1">
            <a:spLocks noChangeArrowheads="1"/>
          </p:cNvSpPr>
          <p:nvPr/>
        </p:nvSpPr>
        <p:spPr bwMode="auto">
          <a:xfrm>
            <a:off x="228600" y="2133600"/>
            <a:ext cx="43434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In a simple supported beam, fined the maximum deflection and rotations of the elastic curve at the ends caused by the application of a uniformly distributed load of w</a:t>
            </a:r>
            <a:r>
              <a:rPr lang="en-US" baseline="-25000"/>
              <a:t>o</a:t>
            </a:r>
            <a:r>
              <a:rPr lang="en-US"/>
              <a:t> lb/ft.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2BAC7F-DCB6-4177-A034-FAF93ECC1FEB}" type="slidenum">
              <a:rPr lang="en-US"/>
              <a:pPr/>
              <a:t>33</a:t>
            </a:fld>
            <a:endParaRPr lang="en-US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4</a:t>
            </a:r>
          </a:p>
        </p:txBody>
      </p:sp>
      <p:pic>
        <p:nvPicPr>
          <p:cNvPr id="487428" name="Picture 4" descr="L08F09"/>
          <p:cNvPicPr>
            <a:picLocks noChangeAspect="1" noChangeArrowheads="1"/>
          </p:cNvPicPr>
          <p:nvPr/>
        </p:nvPicPr>
        <p:blipFill>
          <a:blip r:embed="rId3" cstate="print">
            <a:lum contrast="9000"/>
          </a:blip>
          <a:srcRect/>
          <a:stretch>
            <a:fillRect/>
          </a:stretch>
        </p:blipFill>
        <p:spPr bwMode="auto">
          <a:xfrm>
            <a:off x="3200400" y="1828800"/>
            <a:ext cx="5715000" cy="4078288"/>
          </a:xfrm>
          <a:prstGeom prst="rect">
            <a:avLst/>
          </a:prstGeom>
          <a:noFill/>
        </p:spPr>
      </p:pic>
      <p:sp>
        <p:nvSpPr>
          <p:cNvPr id="487429" name="Text Box 5"/>
          <p:cNvSpPr txBox="1">
            <a:spLocks noChangeArrowheads="1"/>
          </p:cNvSpPr>
          <p:nvPr/>
        </p:nvSpPr>
        <p:spPr bwMode="auto">
          <a:xfrm>
            <a:off x="304800" y="2133600"/>
            <a:ext cx="2743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Determine the deflection of the free end at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9CAF75-A4B2-4788-A2E6-FA5BAECDADE9}" type="slidenum">
              <a:rPr lang="en-US"/>
              <a:pPr/>
              <a:t>34</a:t>
            </a:fld>
            <a:endParaRPr lang="en-US"/>
          </a:p>
        </p:txBody>
      </p:sp>
      <p:sp>
        <p:nvSpPr>
          <p:cNvPr id="4894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Illustration for Example 4</a:t>
            </a:r>
          </a:p>
        </p:txBody>
      </p:sp>
      <p:pic>
        <p:nvPicPr>
          <p:cNvPr id="489477" name="Picture 5" descr="L08F09a"/>
          <p:cNvPicPr>
            <a:picLocks noChangeAspect="1" noChangeArrowheads="1"/>
          </p:cNvPicPr>
          <p:nvPr/>
        </p:nvPicPr>
        <p:blipFill>
          <a:blip r:embed="rId3" cstate="print">
            <a:lum contrast="9000"/>
          </a:blip>
          <a:srcRect/>
          <a:stretch>
            <a:fillRect/>
          </a:stretch>
        </p:blipFill>
        <p:spPr bwMode="auto">
          <a:xfrm>
            <a:off x="2590800" y="1905000"/>
            <a:ext cx="3981450" cy="3897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D6F225-ACB9-4235-A4E1-C5F5717075C5}" type="slidenum">
              <a:rPr lang="en-US"/>
              <a:pPr/>
              <a:t>4</a:t>
            </a:fld>
            <a:endParaRPr lang="en-US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Superposition Method</a:t>
            </a:r>
            <a:br>
              <a:rPr lang="en-US" sz="3400"/>
            </a:br>
            <a:r>
              <a:rPr lang="en-US" sz="3400"/>
              <a:t>Procedure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600"/>
              <a:t>Relieve the redundant constraint in the structure</a:t>
            </a:r>
          </a:p>
          <a:p>
            <a:pPr>
              <a:lnSpc>
                <a:spcPct val="90000"/>
              </a:lnSpc>
            </a:pPr>
            <a:r>
              <a:rPr lang="en-US" sz="2600"/>
              <a:t>Determine this structures static reaction</a:t>
            </a:r>
          </a:p>
          <a:p>
            <a:pPr>
              <a:lnSpc>
                <a:spcPct val="90000"/>
              </a:lnSpc>
            </a:pPr>
            <a:r>
              <a:rPr lang="en-US" sz="2600"/>
              <a:t>Remove all external applied loads on the original structure and apply the redundant constraint as a </a:t>
            </a:r>
            <a:r>
              <a:rPr lang="en-US" sz="2600" b="1"/>
              <a:t>pseudo-force</a:t>
            </a:r>
            <a:r>
              <a:rPr lang="en-US" sz="2600"/>
              <a:t>.</a:t>
            </a:r>
          </a:p>
          <a:p>
            <a:pPr>
              <a:lnSpc>
                <a:spcPct val="90000"/>
              </a:lnSpc>
            </a:pPr>
            <a:r>
              <a:rPr lang="en-US" sz="2600"/>
              <a:t>The solution of the original problem is arrived at by superimposing the solution from the preceding two parts through a </a:t>
            </a:r>
            <a:r>
              <a:rPr lang="en-US" sz="2600" b="1"/>
              <a:t>constraint Equation</a:t>
            </a:r>
            <a:endParaRPr lang="en-US"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17235E-EBF9-4CD5-A516-73D14925C807}" type="slidenum">
              <a:rPr lang="en-US"/>
              <a:pPr/>
              <a:t>5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Cantilever with </a:t>
            </a:r>
            <a:br>
              <a:rPr lang="en-US" sz="3400"/>
            </a:br>
            <a:r>
              <a:rPr lang="en-US" sz="3400"/>
              <a:t>End Load</a:t>
            </a:r>
          </a:p>
        </p:txBody>
      </p:sp>
      <p:pic>
        <p:nvPicPr>
          <p:cNvPr id="407557" name="Picture 5" descr="L08F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6553200" cy="433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C95C94-84E5-4584-87F8-314A733901AD}" type="slidenum">
              <a:rPr lang="en-US"/>
              <a:pPr/>
              <a:t>6</a:t>
            </a:fld>
            <a:endParaRPr lang="en-US"/>
          </a:p>
        </p:txBody>
      </p:sp>
      <p:sp>
        <p:nvSpPr>
          <p:cNvPr id="410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Cantilever with </a:t>
            </a:r>
            <a:br>
              <a:rPr lang="en-US" sz="3400"/>
            </a:br>
            <a:r>
              <a:rPr lang="en-US" sz="3400"/>
              <a:t>Intermediate Load</a:t>
            </a:r>
          </a:p>
        </p:txBody>
      </p:sp>
      <p:pic>
        <p:nvPicPr>
          <p:cNvPr id="410629" name="Picture 5" descr="L08F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52600"/>
            <a:ext cx="7772400" cy="43640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C1179F-3DEE-4D86-8F34-F97EF5FD81D3}" type="slidenum">
              <a:rPr lang="en-US"/>
              <a:pPr/>
              <a:t>7</a:t>
            </a:fld>
            <a:endParaRPr lang="en-US"/>
          </a:p>
        </p:txBody>
      </p:sp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Cantilever with </a:t>
            </a:r>
            <a:br>
              <a:rPr lang="en-US" sz="3400"/>
            </a:br>
            <a:r>
              <a:rPr lang="en-US" sz="3400"/>
              <a:t>Uniform Load</a:t>
            </a:r>
          </a:p>
        </p:txBody>
      </p:sp>
      <p:pic>
        <p:nvPicPr>
          <p:cNvPr id="412676" name="Picture 4" descr="L08F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52600"/>
            <a:ext cx="8305800" cy="4189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1114CB5-7112-4E2B-BBCA-283FC2FE8293}" type="slidenum">
              <a:rPr lang="en-US"/>
              <a:pPr/>
              <a:t>8</a:t>
            </a:fld>
            <a:endParaRPr lang="en-US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Cantilever with </a:t>
            </a:r>
            <a:br>
              <a:rPr lang="en-US" sz="3400"/>
            </a:br>
            <a:r>
              <a:rPr lang="en-US" sz="3400"/>
              <a:t>Moment Load</a:t>
            </a:r>
          </a:p>
        </p:txBody>
      </p:sp>
      <p:pic>
        <p:nvPicPr>
          <p:cNvPr id="414725" name="Picture 5" descr="L08F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66925"/>
            <a:ext cx="8534400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Strength of Materials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E71541-D5ED-4128-9738-22413C2466A5}" type="slidenum">
              <a:rPr lang="en-US"/>
              <a:pPr/>
              <a:t>9</a:t>
            </a:fld>
            <a:endParaRPr lang="en-US"/>
          </a:p>
        </p:txBody>
      </p:sp>
      <p:sp>
        <p:nvSpPr>
          <p:cNvPr id="416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Simple Supports with</a:t>
            </a:r>
            <a:br>
              <a:rPr lang="en-US" sz="3400"/>
            </a:br>
            <a:r>
              <a:rPr lang="en-US" sz="3400"/>
              <a:t>Intermediate Load</a:t>
            </a:r>
          </a:p>
        </p:txBody>
      </p:sp>
      <p:pic>
        <p:nvPicPr>
          <p:cNvPr id="416773" name="Picture 5" descr="L08F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676400"/>
            <a:ext cx="6477000" cy="42100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1837</TotalTime>
  <Words>807</Words>
  <Application>Microsoft Office PowerPoint</Application>
  <PresentationFormat>On-screen Show (4:3)</PresentationFormat>
  <Paragraphs>196</Paragraphs>
  <Slides>34</Slides>
  <Notes>33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Profile</vt:lpstr>
      <vt:lpstr>Equation</vt:lpstr>
      <vt:lpstr>MER301: Advanced Strength of Materials</vt:lpstr>
      <vt:lpstr>Superposition</vt:lpstr>
      <vt:lpstr>Rules to Solve Problems Method of Superposition</vt:lpstr>
      <vt:lpstr>Superposition Method Procedure</vt:lpstr>
      <vt:lpstr>Cantilever with  End Load</vt:lpstr>
      <vt:lpstr>Cantilever with  Intermediate Load</vt:lpstr>
      <vt:lpstr>Cantilever with  Uniform Load</vt:lpstr>
      <vt:lpstr>Cantilever with  Moment Load</vt:lpstr>
      <vt:lpstr>Simple Supports with Intermediate Load</vt:lpstr>
      <vt:lpstr>Simple supports with  Uniform Load</vt:lpstr>
      <vt:lpstr>Simple Supports with Moment Load</vt:lpstr>
      <vt:lpstr>Simple Supports with  Overhanging Load</vt:lpstr>
      <vt:lpstr>Cantilever with Partial Distributed Load</vt:lpstr>
      <vt:lpstr>Simple Supports with Partial Distributed Load</vt:lpstr>
      <vt:lpstr>One End Fixed and One Simple Support with Intermediate Load</vt:lpstr>
      <vt:lpstr>One end Fixed and One Simple Support with Uniform Load</vt:lpstr>
      <vt:lpstr>Fixed Supports with Intermediate Load</vt:lpstr>
      <vt:lpstr>Fixed Supports with Uniform Load</vt:lpstr>
      <vt:lpstr>Moment Area Method Theorem I</vt:lpstr>
      <vt:lpstr>Example</vt:lpstr>
      <vt:lpstr>Moment Area Method Theorem I</vt:lpstr>
      <vt:lpstr>Graphical Illustration</vt:lpstr>
      <vt:lpstr>Moment Area Method Theorem II</vt:lpstr>
      <vt:lpstr>Moment Area Method Theorem II</vt:lpstr>
      <vt:lpstr>Some Areas and Centroids for Common Shapes</vt:lpstr>
      <vt:lpstr>Areas and Centroids for Shapes Commonly Incountered in Beams</vt:lpstr>
      <vt:lpstr>Illustration</vt:lpstr>
      <vt:lpstr>Example 1</vt:lpstr>
      <vt:lpstr>Example 1: Illustration</vt:lpstr>
      <vt:lpstr>Example 2</vt:lpstr>
      <vt:lpstr>Example 2: Illustration</vt:lpstr>
      <vt:lpstr>Example 3</vt:lpstr>
      <vt:lpstr>Example 4</vt:lpstr>
      <vt:lpstr>Illustration for Example 4</vt:lpstr>
    </vt:vector>
  </TitlesOfParts>
  <Company>Union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Bucinell, Ronald</cp:lastModifiedBy>
  <cp:revision>47</cp:revision>
  <dcterms:created xsi:type="dcterms:W3CDTF">2000-05-18T05:09:09Z</dcterms:created>
  <dcterms:modified xsi:type="dcterms:W3CDTF">2011-05-02T19:52:55Z</dcterms:modified>
</cp:coreProperties>
</file>